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handoutMasterIdLst>
    <p:handoutMasterId r:id="rId34"/>
  </p:handoutMasterIdLst>
  <p:sldIdLst>
    <p:sldId id="259" r:id="rId3"/>
    <p:sldId id="321" r:id="rId4"/>
    <p:sldId id="322" r:id="rId5"/>
    <p:sldId id="323" r:id="rId6"/>
    <p:sldId id="324" r:id="rId7"/>
    <p:sldId id="325" r:id="rId8"/>
    <p:sldId id="326" r:id="rId9"/>
    <p:sldId id="327" r:id="rId10"/>
    <p:sldId id="328" r:id="rId11"/>
    <p:sldId id="329" r:id="rId12"/>
    <p:sldId id="318"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3" r:id="rId27"/>
    <p:sldId id="345" r:id="rId28"/>
    <p:sldId id="346" r:id="rId29"/>
    <p:sldId id="347" r:id="rId30"/>
    <p:sldId id="348" r:id="rId31"/>
    <p:sldId id="349" r:id="rId32"/>
  </p:sldIdLst>
  <p:sldSz cx="9144000" cy="6858000" type="screen4x3"/>
  <p:notesSz cx="9144000" cy="6858000"/>
  <p:defaultTextStyle>
    <a:defPPr>
      <a:defRPr lang="pl-P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82">
          <p15:clr>
            <a:srgbClr val="A4A3A4"/>
          </p15:clr>
        </p15:guide>
        <p15:guide id="3"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1B68"/>
    <a:srgbClr val="1E3880"/>
    <a:srgbClr val="59713D"/>
    <a:srgbClr val="3A3668"/>
    <a:srgbClr val="006E77"/>
    <a:srgbClr val="990000"/>
    <a:srgbClr val="E4DA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5" autoAdjust="0"/>
    <p:restoredTop sz="88345" autoAdjust="0"/>
  </p:normalViewPr>
  <p:slideViewPr>
    <p:cSldViewPr>
      <p:cViewPr varScale="1">
        <p:scale>
          <a:sx n="66" d="100"/>
          <a:sy n="66" d="100"/>
        </p:scale>
        <p:origin x="1302" y="60"/>
      </p:cViewPr>
      <p:guideLst>
        <p:guide orient="horz" pos="2160"/>
        <p:guide orient="horz" pos="482"/>
        <p:guide pos="2880"/>
      </p:guideLst>
    </p:cSldViewPr>
  </p:slideViewPr>
  <p:notesTextViewPr>
    <p:cViewPr>
      <p:scale>
        <a:sx n="100" d="100"/>
        <a:sy n="100" d="100"/>
      </p:scale>
      <p:origin x="0" y="0"/>
    </p:cViewPr>
  </p:notesTextViewPr>
  <p:notesViewPr>
    <p:cSldViewPr>
      <p:cViewPr>
        <p:scale>
          <a:sx n="154" d="100"/>
          <a:sy n="154" d="100"/>
        </p:scale>
        <p:origin x="648" y="78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ltLang="en-US"/>
          </a:p>
        </p:txBody>
      </p:sp>
      <p:sp>
        <p:nvSpPr>
          <p:cNvPr id="17411" name="Rectangle 3"/>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B8B2BFA-EFD5-42C5-B152-4D26B61ABD62}" type="datetimeFigureOut">
              <a:rPr lang="pl-PL" altLang="en-US"/>
              <a:pPr/>
              <a:t>22.04.2019</a:t>
            </a:fld>
            <a:endParaRPr lang="pl-PL" altLang="en-US"/>
          </a:p>
        </p:txBody>
      </p:sp>
      <p:sp>
        <p:nvSpPr>
          <p:cNvPr id="17412" name="Rectangle 4"/>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ltLang="en-US"/>
          </a:p>
        </p:txBody>
      </p:sp>
      <p:sp>
        <p:nvSpPr>
          <p:cNvPr id="17413" name="Rectangle 5"/>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76671DCA-725C-4A85-8E72-9BC83C23453E}" type="slidenum">
              <a:rPr lang="pl-PL" altLang="en-US"/>
              <a:pPr/>
              <a:t>‹#›</a:t>
            </a:fld>
            <a:endParaRPr lang="pl-PL" altLang="en-US"/>
          </a:p>
        </p:txBody>
      </p:sp>
    </p:spTree>
    <p:extLst>
      <p:ext uri="{BB962C8B-B14F-4D97-AF65-F5344CB8AC3E}">
        <p14:creationId xmlns:p14="http://schemas.microsoft.com/office/powerpoint/2010/main" val="2438996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Symbol zastępczy daty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651FB55-B5C6-4E14-88C3-CD472F77F9E8}" type="datetimeFigureOut">
              <a:rPr lang="pl-PL" altLang="en-US"/>
              <a:pPr/>
              <a:t>22.04.2019</a:t>
            </a:fld>
            <a:endParaRPr lang="pl-PL" altLang="en-US"/>
          </a:p>
        </p:txBody>
      </p:sp>
      <p:sp>
        <p:nvSpPr>
          <p:cNvPr id="4" name="Symbol zastępczy obrazu slajdu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pl-PL" noProof="0" smtClean="0"/>
          </a:p>
        </p:txBody>
      </p:sp>
      <p:sp>
        <p:nvSpPr>
          <p:cNvPr id="5" name="Symbol zastępczy notatek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pl-PL" noProof="0" smtClean="0"/>
              <a:t>Kliknij, aby edytować style wzorca tekstu</a:t>
            </a:r>
          </a:p>
          <a:p>
            <a:pPr lvl="1"/>
            <a:r>
              <a:rPr lang="pl-PL" noProof="0" smtClean="0"/>
              <a:t>Drugi poziom</a:t>
            </a:r>
          </a:p>
          <a:p>
            <a:pPr lvl="2"/>
            <a:r>
              <a:rPr lang="pl-PL" noProof="0" smtClean="0"/>
              <a:t>Trzeci poziom</a:t>
            </a:r>
          </a:p>
          <a:p>
            <a:pPr lvl="3"/>
            <a:r>
              <a:rPr lang="pl-PL" noProof="0" smtClean="0"/>
              <a:t>Czwarty poziom</a:t>
            </a:r>
          </a:p>
          <a:p>
            <a:pPr lvl="4"/>
            <a:r>
              <a:rPr lang="pl-PL" noProof="0" smtClean="0"/>
              <a:t>Piąty poziom</a:t>
            </a:r>
          </a:p>
        </p:txBody>
      </p:sp>
      <p:sp>
        <p:nvSpPr>
          <p:cNvPr id="6" name="Symbol zastępczy stopki 5"/>
          <p:cNvSpPr>
            <a:spLocks noGrp="1"/>
          </p:cNvSpPr>
          <p:nvPr>
            <p:ph type="ftr" sz="quarter" idx="4"/>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ymbol zastępczy numeru slajdu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B9D1705-0A7D-4F0A-93FA-D6974115C5F6}" type="slidenum">
              <a:rPr lang="pl-PL" altLang="en-US"/>
              <a:pPr/>
              <a:t>‹#›</a:t>
            </a:fld>
            <a:endParaRPr lang="pl-PL" altLang="en-US"/>
          </a:p>
        </p:txBody>
      </p:sp>
    </p:spTree>
    <p:extLst>
      <p:ext uri="{BB962C8B-B14F-4D97-AF65-F5344CB8AC3E}">
        <p14:creationId xmlns:p14="http://schemas.microsoft.com/office/powerpoint/2010/main" val="3103333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3316"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2447C5F9-0E0B-44B6-BDC8-1738B383094F}" type="slidenum">
              <a:rPr lang="pl-PL" altLang="pl-PL">
                <a:latin typeface="Arial" charset="0"/>
              </a:rPr>
              <a:pPr eaLnBrk="1" hangingPunct="1">
                <a:spcBef>
                  <a:spcPct val="0"/>
                </a:spcBef>
              </a:pPr>
              <a:t>1</a:t>
            </a:fld>
            <a:endParaRPr lang="pl-PL" altLang="pl-PL">
              <a:latin typeface="Arial" charset="0"/>
            </a:endParaRPr>
          </a:p>
        </p:txBody>
      </p:sp>
    </p:spTree>
    <p:extLst>
      <p:ext uri="{BB962C8B-B14F-4D97-AF65-F5344CB8AC3E}">
        <p14:creationId xmlns:p14="http://schemas.microsoft.com/office/powerpoint/2010/main" val="118027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10</a:t>
            </a:fld>
            <a:endParaRPr lang="pl-PL" altLang="pl-PL">
              <a:solidFill>
                <a:srgbClr val="000000"/>
              </a:solidFill>
              <a:latin typeface="Arial" charset="0"/>
            </a:endParaRPr>
          </a:p>
        </p:txBody>
      </p:sp>
    </p:spTree>
    <p:extLst>
      <p:ext uri="{BB962C8B-B14F-4D97-AF65-F5344CB8AC3E}">
        <p14:creationId xmlns:p14="http://schemas.microsoft.com/office/powerpoint/2010/main" val="389914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11</a:t>
            </a:fld>
            <a:endParaRPr lang="pl-PL" altLang="pl-PL">
              <a:solidFill>
                <a:srgbClr val="000000"/>
              </a:solidFill>
              <a:latin typeface="Arial" charset="0"/>
            </a:endParaRPr>
          </a:p>
        </p:txBody>
      </p:sp>
    </p:spTree>
    <p:extLst>
      <p:ext uri="{BB962C8B-B14F-4D97-AF65-F5344CB8AC3E}">
        <p14:creationId xmlns:p14="http://schemas.microsoft.com/office/powerpoint/2010/main" val="3312027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12</a:t>
            </a:fld>
            <a:endParaRPr lang="pl-PL" altLang="pl-PL">
              <a:solidFill>
                <a:srgbClr val="000000"/>
              </a:solidFill>
              <a:latin typeface="Arial" charset="0"/>
            </a:endParaRPr>
          </a:p>
        </p:txBody>
      </p:sp>
    </p:spTree>
    <p:extLst>
      <p:ext uri="{BB962C8B-B14F-4D97-AF65-F5344CB8AC3E}">
        <p14:creationId xmlns:p14="http://schemas.microsoft.com/office/powerpoint/2010/main" val="1499521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13</a:t>
            </a:fld>
            <a:endParaRPr lang="pl-PL" altLang="pl-PL">
              <a:solidFill>
                <a:srgbClr val="000000"/>
              </a:solidFill>
              <a:latin typeface="Arial" charset="0"/>
            </a:endParaRPr>
          </a:p>
        </p:txBody>
      </p:sp>
    </p:spTree>
    <p:extLst>
      <p:ext uri="{BB962C8B-B14F-4D97-AF65-F5344CB8AC3E}">
        <p14:creationId xmlns:p14="http://schemas.microsoft.com/office/powerpoint/2010/main" val="354456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14</a:t>
            </a:fld>
            <a:endParaRPr lang="pl-PL" altLang="pl-PL">
              <a:solidFill>
                <a:srgbClr val="000000"/>
              </a:solidFill>
              <a:latin typeface="Arial" charset="0"/>
            </a:endParaRPr>
          </a:p>
        </p:txBody>
      </p:sp>
    </p:spTree>
    <p:extLst>
      <p:ext uri="{BB962C8B-B14F-4D97-AF65-F5344CB8AC3E}">
        <p14:creationId xmlns:p14="http://schemas.microsoft.com/office/powerpoint/2010/main" val="356843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15</a:t>
            </a:fld>
            <a:endParaRPr lang="pl-PL" altLang="pl-PL">
              <a:solidFill>
                <a:srgbClr val="000000"/>
              </a:solidFill>
              <a:latin typeface="Arial" charset="0"/>
            </a:endParaRPr>
          </a:p>
        </p:txBody>
      </p:sp>
    </p:spTree>
    <p:extLst>
      <p:ext uri="{BB962C8B-B14F-4D97-AF65-F5344CB8AC3E}">
        <p14:creationId xmlns:p14="http://schemas.microsoft.com/office/powerpoint/2010/main" val="565419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16</a:t>
            </a:fld>
            <a:endParaRPr lang="pl-PL" altLang="pl-PL">
              <a:solidFill>
                <a:srgbClr val="000000"/>
              </a:solidFill>
              <a:latin typeface="Arial" charset="0"/>
            </a:endParaRPr>
          </a:p>
        </p:txBody>
      </p:sp>
    </p:spTree>
    <p:extLst>
      <p:ext uri="{BB962C8B-B14F-4D97-AF65-F5344CB8AC3E}">
        <p14:creationId xmlns:p14="http://schemas.microsoft.com/office/powerpoint/2010/main" val="1950128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17</a:t>
            </a:fld>
            <a:endParaRPr lang="pl-PL" altLang="pl-PL">
              <a:solidFill>
                <a:srgbClr val="000000"/>
              </a:solidFill>
              <a:latin typeface="Arial" charset="0"/>
            </a:endParaRPr>
          </a:p>
        </p:txBody>
      </p:sp>
    </p:spTree>
    <p:extLst>
      <p:ext uri="{BB962C8B-B14F-4D97-AF65-F5344CB8AC3E}">
        <p14:creationId xmlns:p14="http://schemas.microsoft.com/office/powerpoint/2010/main" val="1315530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18</a:t>
            </a:fld>
            <a:endParaRPr lang="pl-PL" altLang="pl-PL">
              <a:solidFill>
                <a:srgbClr val="000000"/>
              </a:solidFill>
              <a:latin typeface="Arial" charset="0"/>
            </a:endParaRPr>
          </a:p>
        </p:txBody>
      </p:sp>
    </p:spTree>
    <p:extLst>
      <p:ext uri="{BB962C8B-B14F-4D97-AF65-F5344CB8AC3E}">
        <p14:creationId xmlns:p14="http://schemas.microsoft.com/office/powerpoint/2010/main" val="3556540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19</a:t>
            </a:fld>
            <a:endParaRPr lang="pl-PL" altLang="pl-PL">
              <a:solidFill>
                <a:srgbClr val="000000"/>
              </a:solidFill>
              <a:latin typeface="Arial" charset="0"/>
            </a:endParaRPr>
          </a:p>
        </p:txBody>
      </p:sp>
    </p:spTree>
    <p:extLst>
      <p:ext uri="{BB962C8B-B14F-4D97-AF65-F5344CB8AC3E}">
        <p14:creationId xmlns:p14="http://schemas.microsoft.com/office/powerpoint/2010/main" val="347930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a:t>
            </a:fld>
            <a:endParaRPr lang="pl-PL" altLang="pl-PL">
              <a:solidFill>
                <a:srgbClr val="000000"/>
              </a:solidFill>
              <a:latin typeface="Arial" charset="0"/>
            </a:endParaRPr>
          </a:p>
        </p:txBody>
      </p:sp>
    </p:spTree>
    <p:extLst>
      <p:ext uri="{BB962C8B-B14F-4D97-AF65-F5344CB8AC3E}">
        <p14:creationId xmlns:p14="http://schemas.microsoft.com/office/powerpoint/2010/main" val="20024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20</a:t>
            </a:fld>
            <a:endParaRPr lang="pl-PL" altLang="pl-PL">
              <a:solidFill>
                <a:srgbClr val="000000"/>
              </a:solidFill>
              <a:latin typeface="Arial" charset="0"/>
            </a:endParaRPr>
          </a:p>
        </p:txBody>
      </p:sp>
    </p:spTree>
    <p:extLst>
      <p:ext uri="{BB962C8B-B14F-4D97-AF65-F5344CB8AC3E}">
        <p14:creationId xmlns:p14="http://schemas.microsoft.com/office/powerpoint/2010/main" val="2353763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21</a:t>
            </a:fld>
            <a:endParaRPr lang="pl-PL" altLang="pl-PL">
              <a:solidFill>
                <a:srgbClr val="000000"/>
              </a:solidFill>
              <a:latin typeface="Arial" charset="0"/>
            </a:endParaRPr>
          </a:p>
        </p:txBody>
      </p:sp>
    </p:spTree>
    <p:extLst>
      <p:ext uri="{BB962C8B-B14F-4D97-AF65-F5344CB8AC3E}">
        <p14:creationId xmlns:p14="http://schemas.microsoft.com/office/powerpoint/2010/main" val="2873435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22</a:t>
            </a:fld>
            <a:endParaRPr lang="pl-PL" altLang="pl-PL">
              <a:solidFill>
                <a:srgbClr val="000000"/>
              </a:solidFill>
              <a:latin typeface="Arial" charset="0"/>
            </a:endParaRPr>
          </a:p>
        </p:txBody>
      </p:sp>
    </p:spTree>
    <p:extLst>
      <p:ext uri="{BB962C8B-B14F-4D97-AF65-F5344CB8AC3E}">
        <p14:creationId xmlns:p14="http://schemas.microsoft.com/office/powerpoint/2010/main" val="1456722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23</a:t>
            </a:fld>
            <a:endParaRPr lang="pl-PL" altLang="pl-PL">
              <a:solidFill>
                <a:srgbClr val="000000"/>
              </a:solidFill>
              <a:latin typeface="Arial" charset="0"/>
            </a:endParaRPr>
          </a:p>
        </p:txBody>
      </p:sp>
    </p:spTree>
    <p:extLst>
      <p:ext uri="{BB962C8B-B14F-4D97-AF65-F5344CB8AC3E}">
        <p14:creationId xmlns:p14="http://schemas.microsoft.com/office/powerpoint/2010/main" val="206632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24</a:t>
            </a:fld>
            <a:endParaRPr lang="pl-PL" altLang="pl-PL">
              <a:solidFill>
                <a:srgbClr val="000000"/>
              </a:solidFill>
              <a:latin typeface="Arial" charset="0"/>
            </a:endParaRPr>
          </a:p>
        </p:txBody>
      </p:sp>
    </p:spTree>
    <p:extLst>
      <p:ext uri="{BB962C8B-B14F-4D97-AF65-F5344CB8AC3E}">
        <p14:creationId xmlns:p14="http://schemas.microsoft.com/office/powerpoint/2010/main" val="801748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25</a:t>
            </a:fld>
            <a:endParaRPr lang="pl-PL" altLang="pl-PL">
              <a:solidFill>
                <a:srgbClr val="000000"/>
              </a:solidFill>
              <a:latin typeface="Arial" charset="0"/>
            </a:endParaRPr>
          </a:p>
        </p:txBody>
      </p:sp>
    </p:spTree>
    <p:extLst>
      <p:ext uri="{BB962C8B-B14F-4D97-AF65-F5344CB8AC3E}">
        <p14:creationId xmlns:p14="http://schemas.microsoft.com/office/powerpoint/2010/main" val="2624307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26</a:t>
            </a:fld>
            <a:endParaRPr lang="pl-PL" altLang="pl-PL">
              <a:solidFill>
                <a:srgbClr val="000000"/>
              </a:solidFill>
              <a:latin typeface="Arial" charset="0"/>
            </a:endParaRPr>
          </a:p>
        </p:txBody>
      </p:sp>
    </p:spTree>
    <p:extLst>
      <p:ext uri="{BB962C8B-B14F-4D97-AF65-F5344CB8AC3E}">
        <p14:creationId xmlns:p14="http://schemas.microsoft.com/office/powerpoint/2010/main" val="886298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27</a:t>
            </a:fld>
            <a:endParaRPr lang="pl-PL" altLang="pl-PL">
              <a:solidFill>
                <a:srgbClr val="000000"/>
              </a:solidFill>
              <a:latin typeface="Arial" charset="0"/>
            </a:endParaRPr>
          </a:p>
        </p:txBody>
      </p:sp>
    </p:spTree>
    <p:extLst>
      <p:ext uri="{BB962C8B-B14F-4D97-AF65-F5344CB8AC3E}">
        <p14:creationId xmlns:p14="http://schemas.microsoft.com/office/powerpoint/2010/main" val="3389819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28</a:t>
            </a:fld>
            <a:endParaRPr lang="pl-PL" altLang="pl-PL">
              <a:solidFill>
                <a:srgbClr val="000000"/>
              </a:solidFill>
              <a:latin typeface="Arial" charset="0"/>
            </a:endParaRPr>
          </a:p>
        </p:txBody>
      </p:sp>
    </p:spTree>
    <p:extLst>
      <p:ext uri="{BB962C8B-B14F-4D97-AF65-F5344CB8AC3E}">
        <p14:creationId xmlns:p14="http://schemas.microsoft.com/office/powerpoint/2010/main" val="3144243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29</a:t>
            </a:fld>
            <a:endParaRPr lang="pl-PL" altLang="pl-PL">
              <a:solidFill>
                <a:srgbClr val="000000"/>
              </a:solidFill>
              <a:latin typeface="Arial" charset="0"/>
            </a:endParaRPr>
          </a:p>
        </p:txBody>
      </p:sp>
    </p:spTree>
    <p:extLst>
      <p:ext uri="{BB962C8B-B14F-4D97-AF65-F5344CB8AC3E}">
        <p14:creationId xmlns:p14="http://schemas.microsoft.com/office/powerpoint/2010/main" val="145220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3</a:t>
            </a:fld>
            <a:endParaRPr lang="pl-PL" altLang="pl-PL">
              <a:solidFill>
                <a:srgbClr val="000000"/>
              </a:solidFill>
              <a:latin typeface="Arial" charset="0"/>
            </a:endParaRPr>
          </a:p>
        </p:txBody>
      </p:sp>
    </p:spTree>
    <p:extLst>
      <p:ext uri="{BB962C8B-B14F-4D97-AF65-F5344CB8AC3E}">
        <p14:creationId xmlns:p14="http://schemas.microsoft.com/office/powerpoint/2010/main" val="2289662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30</a:t>
            </a:fld>
            <a:endParaRPr lang="pl-PL" altLang="pl-PL">
              <a:solidFill>
                <a:srgbClr val="000000"/>
              </a:solidFill>
              <a:latin typeface="Arial" charset="0"/>
            </a:endParaRPr>
          </a:p>
        </p:txBody>
      </p:sp>
    </p:spTree>
    <p:extLst>
      <p:ext uri="{BB962C8B-B14F-4D97-AF65-F5344CB8AC3E}">
        <p14:creationId xmlns:p14="http://schemas.microsoft.com/office/powerpoint/2010/main" val="1349767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4</a:t>
            </a:fld>
            <a:endParaRPr lang="pl-PL" altLang="pl-PL">
              <a:solidFill>
                <a:srgbClr val="000000"/>
              </a:solidFill>
              <a:latin typeface="Arial" charset="0"/>
            </a:endParaRPr>
          </a:p>
        </p:txBody>
      </p:sp>
    </p:spTree>
    <p:extLst>
      <p:ext uri="{BB962C8B-B14F-4D97-AF65-F5344CB8AC3E}">
        <p14:creationId xmlns:p14="http://schemas.microsoft.com/office/powerpoint/2010/main" val="635731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5</a:t>
            </a:fld>
            <a:endParaRPr lang="pl-PL" altLang="pl-PL">
              <a:solidFill>
                <a:srgbClr val="000000"/>
              </a:solidFill>
              <a:latin typeface="Arial" charset="0"/>
            </a:endParaRPr>
          </a:p>
        </p:txBody>
      </p:sp>
    </p:spTree>
    <p:extLst>
      <p:ext uri="{BB962C8B-B14F-4D97-AF65-F5344CB8AC3E}">
        <p14:creationId xmlns:p14="http://schemas.microsoft.com/office/powerpoint/2010/main" val="256957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6</a:t>
            </a:fld>
            <a:endParaRPr lang="pl-PL" altLang="pl-PL">
              <a:solidFill>
                <a:srgbClr val="000000"/>
              </a:solidFill>
              <a:latin typeface="Arial" charset="0"/>
            </a:endParaRPr>
          </a:p>
        </p:txBody>
      </p:sp>
    </p:spTree>
    <p:extLst>
      <p:ext uri="{BB962C8B-B14F-4D97-AF65-F5344CB8AC3E}">
        <p14:creationId xmlns:p14="http://schemas.microsoft.com/office/powerpoint/2010/main" val="1961657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7</a:t>
            </a:fld>
            <a:endParaRPr lang="pl-PL" altLang="pl-PL">
              <a:solidFill>
                <a:srgbClr val="000000"/>
              </a:solidFill>
              <a:latin typeface="Arial" charset="0"/>
            </a:endParaRPr>
          </a:p>
        </p:txBody>
      </p:sp>
    </p:spTree>
    <p:extLst>
      <p:ext uri="{BB962C8B-B14F-4D97-AF65-F5344CB8AC3E}">
        <p14:creationId xmlns:p14="http://schemas.microsoft.com/office/powerpoint/2010/main" val="239486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8</a:t>
            </a:fld>
            <a:endParaRPr lang="pl-PL" altLang="pl-PL">
              <a:solidFill>
                <a:srgbClr val="000000"/>
              </a:solidFill>
              <a:latin typeface="Arial" charset="0"/>
            </a:endParaRPr>
          </a:p>
        </p:txBody>
      </p:sp>
    </p:spTree>
    <p:extLst>
      <p:ext uri="{BB962C8B-B14F-4D97-AF65-F5344CB8AC3E}">
        <p14:creationId xmlns:p14="http://schemas.microsoft.com/office/powerpoint/2010/main" val="30368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9</a:t>
            </a:fld>
            <a:endParaRPr lang="pl-PL" altLang="pl-PL">
              <a:solidFill>
                <a:srgbClr val="000000"/>
              </a:solidFill>
              <a:latin typeface="Arial" charset="0"/>
            </a:endParaRPr>
          </a:p>
        </p:txBody>
      </p:sp>
    </p:spTree>
    <p:extLst>
      <p:ext uri="{BB962C8B-B14F-4D97-AF65-F5344CB8AC3E}">
        <p14:creationId xmlns:p14="http://schemas.microsoft.com/office/powerpoint/2010/main" val="307659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smtClean="0"/>
              <a:t>Kliknij, aby edytować styl</a:t>
            </a:r>
            <a:endParaRPr lang="pl-PL"/>
          </a:p>
        </p:txBody>
      </p:sp>
      <p:sp>
        <p:nvSpPr>
          <p:cNvPr id="3" name="Podtytuł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smtClean="0"/>
              <a:t>Kliknij, aby edytować styl wzorca podtytułu</a:t>
            </a:r>
            <a:endParaRPr lang="pl-PL"/>
          </a:p>
        </p:txBody>
      </p:sp>
      <p:sp>
        <p:nvSpPr>
          <p:cNvPr id="4" name="Symbol zastępczy daty 3"/>
          <p:cNvSpPr>
            <a:spLocks noGrp="1"/>
          </p:cNvSpPr>
          <p:nvPr>
            <p:ph type="dt" sz="half" idx="10"/>
          </p:nvPr>
        </p:nvSpPr>
        <p:spPr/>
        <p:txBody>
          <a:bodyPr/>
          <a:lstStyle>
            <a:lvl1pPr>
              <a:defRPr/>
            </a:lvl1pPr>
          </a:lstStyle>
          <a:p>
            <a:fld id="{EF96A8C6-AFC5-4CA6-8B66-7D08AE159CB4}" type="datetimeFigureOut">
              <a:rPr lang="pl-PL" altLang="en-US"/>
              <a:pPr/>
              <a:t>22.04.2019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6A46A848-AEBE-4A42-8F4B-DBEE6C7E3D5B}" type="slidenum">
              <a:rPr lang="pl-PL" altLang="en-US"/>
              <a:pPr/>
              <a:t>‹#›</a:t>
            </a:fld>
            <a:endParaRPr lang="pl-PL" altLang="en-US"/>
          </a:p>
        </p:txBody>
      </p:sp>
    </p:spTree>
    <p:extLst>
      <p:ext uri="{BB962C8B-B14F-4D97-AF65-F5344CB8AC3E}">
        <p14:creationId xmlns:p14="http://schemas.microsoft.com/office/powerpoint/2010/main" val="104702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8EB802BA-BDD4-4669-BDB4-89EA24BE1A3A}" type="datetimeFigureOut">
              <a:rPr lang="pl-PL" altLang="en-US"/>
              <a:pPr/>
              <a:t>22.04.2019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4E98ECED-DBC8-4125-A1C8-5565E8A8C730}" type="slidenum">
              <a:rPr lang="pl-PL" altLang="en-US"/>
              <a:pPr/>
              <a:t>‹#›</a:t>
            </a:fld>
            <a:endParaRPr lang="pl-PL" altLang="en-US"/>
          </a:p>
        </p:txBody>
      </p:sp>
    </p:spTree>
    <p:extLst>
      <p:ext uri="{BB962C8B-B14F-4D97-AF65-F5344CB8AC3E}">
        <p14:creationId xmlns:p14="http://schemas.microsoft.com/office/powerpoint/2010/main" val="2059133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8"/>
            <a:ext cx="2057400" cy="5851525"/>
          </a:xfrm>
        </p:spPr>
        <p:txBody>
          <a:bodyPr vert="eaVert"/>
          <a:lstStyle/>
          <a:p>
            <a:r>
              <a:rPr lang="pl-PL" smtClean="0"/>
              <a:t>Kliknij, aby edytować styl</a:t>
            </a:r>
            <a:endParaRPr lang="pl-PL"/>
          </a:p>
        </p:txBody>
      </p:sp>
      <p:sp>
        <p:nvSpPr>
          <p:cNvPr id="3" name="Symbol zastępczy tytułu pionowego 2"/>
          <p:cNvSpPr>
            <a:spLocks noGrp="1"/>
          </p:cNvSpPr>
          <p:nvPr>
            <p:ph type="body" orient="vert" idx="1"/>
          </p:nvPr>
        </p:nvSpPr>
        <p:spPr>
          <a:xfrm>
            <a:off x="457200" y="274638"/>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E981B610-9BE7-4EBB-A199-247753C9BE4B}" type="datetimeFigureOut">
              <a:rPr lang="pl-PL" altLang="en-US"/>
              <a:pPr/>
              <a:t>22.04.2019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8C110D66-2179-4D5F-A074-8E0A44403DDF}" type="slidenum">
              <a:rPr lang="pl-PL" altLang="en-US"/>
              <a:pPr/>
              <a:t>‹#›</a:t>
            </a:fld>
            <a:endParaRPr lang="pl-PL" altLang="en-US"/>
          </a:p>
        </p:txBody>
      </p:sp>
    </p:spTree>
    <p:extLst>
      <p:ext uri="{BB962C8B-B14F-4D97-AF65-F5344CB8AC3E}">
        <p14:creationId xmlns:p14="http://schemas.microsoft.com/office/powerpoint/2010/main" val="86751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prstClr val="white"/>
                </a:solidFill>
                <a:latin typeface="Arial" pitchFamily="34" charset="0"/>
                <a:cs typeface="Arial" pitchFamily="34" charset="0"/>
              </a:rPr>
              <a:t>ECE 250 </a:t>
            </a:r>
            <a:r>
              <a:rPr lang="en-US" sz="2000" i="1" dirty="0">
                <a:solidFill>
                  <a:prstClr val="white"/>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cs typeface="Arial" charset="0"/>
            </a:endParaRPr>
          </a:p>
          <a:p>
            <a:pPr defTabSz="457200">
              <a:spcBef>
                <a:spcPct val="20000"/>
              </a:spcBef>
              <a:defRPr/>
            </a:pPr>
            <a:r>
              <a:rPr lang="en-CA" sz="900" dirty="0">
                <a:solidFill>
                  <a:srgbClr val="FFFFFF"/>
                </a:solidFill>
                <a:latin typeface="Arial"/>
                <a:ea typeface="ＭＳ Ｐゴシック" charset="-128"/>
                <a:cs typeface="Arial" charset="0"/>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cs typeface="Arial" charset="0"/>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extLst>
      <p:ext uri="{BB962C8B-B14F-4D97-AF65-F5344CB8AC3E}">
        <p14:creationId xmlns:p14="http://schemas.microsoft.com/office/powerpoint/2010/main" val="4346985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prstClr val="black">
                    <a:lumMod val="50000"/>
                    <a:lumOff val="50000"/>
                  </a:prstClr>
                </a:solidFill>
                <a:cs typeface="Arial" charset="0"/>
              </a:rPr>
              <a:pPr algn="r">
                <a:defRPr/>
              </a:pPr>
              <a:t>‹#›</a:t>
            </a:fld>
            <a:endParaRPr lang="en-CA" sz="1400">
              <a:solidFill>
                <a:prstClr val="black">
                  <a:lumMod val="50000"/>
                  <a:lumOff val="50000"/>
                </a:prstClr>
              </a:solidFill>
              <a:cs typeface="Arial" charset="0"/>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a:defRPr/>
            </a:pPr>
            <a:r>
              <a:rPr lang="en-CA" dirty="0" smtClean="0">
                <a:solidFill>
                  <a:prstClr val="black">
                    <a:lumMod val="50000"/>
                    <a:lumOff val="50000"/>
                  </a:prstClr>
                </a:solidFill>
              </a:rPr>
              <a:t>Queues</a:t>
            </a:r>
            <a:endParaRPr lang="en-CA" dirty="0">
              <a:solidFill>
                <a:prstClr val="black">
                  <a:lumMod val="50000"/>
                  <a:lumOff val="50000"/>
                </a:prstClr>
              </a:solidFill>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extLst>
      <p:ext uri="{BB962C8B-B14F-4D97-AF65-F5344CB8AC3E}">
        <p14:creationId xmlns:p14="http://schemas.microsoft.com/office/powerpoint/2010/main" val="35689225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zawartości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4DC7FA5B-CCEC-4CDC-8618-7BB082825D69}" type="datetimeFigureOut">
              <a:rPr lang="pl-PL" altLang="en-US"/>
              <a:pPr/>
              <a:t>22.04.2019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50FEA2EC-7C51-4C94-825B-096F2CFA966E}" type="slidenum">
              <a:rPr lang="pl-PL" altLang="en-US"/>
              <a:pPr/>
              <a:t>‹#›</a:t>
            </a:fld>
            <a:endParaRPr lang="pl-PL" altLang="en-US"/>
          </a:p>
        </p:txBody>
      </p:sp>
    </p:spTree>
    <p:extLst>
      <p:ext uri="{BB962C8B-B14F-4D97-AF65-F5344CB8AC3E}">
        <p14:creationId xmlns:p14="http://schemas.microsoft.com/office/powerpoint/2010/main" val="1655963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smtClean="0"/>
              <a:t>Kliknij, aby edytować styl</a:t>
            </a:r>
            <a:endParaRPr lang="pl-PL"/>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4" name="Symbol zastępczy daty 3"/>
          <p:cNvSpPr>
            <a:spLocks noGrp="1"/>
          </p:cNvSpPr>
          <p:nvPr>
            <p:ph type="dt" sz="half" idx="10"/>
          </p:nvPr>
        </p:nvSpPr>
        <p:spPr/>
        <p:txBody>
          <a:bodyPr/>
          <a:lstStyle>
            <a:lvl1pPr>
              <a:defRPr/>
            </a:lvl1pPr>
          </a:lstStyle>
          <a:p>
            <a:fld id="{04F2A4A1-7D93-43B4-B28F-B4431D63731A}" type="datetimeFigureOut">
              <a:rPr lang="pl-PL" altLang="en-US"/>
              <a:pPr/>
              <a:t>22.04.2019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FF018681-D347-465F-90A4-2CB39A594C6C}" type="slidenum">
              <a:rPr lang="pl-PL" altLang="en-US"/>
              <a:pPr/>
              <a:t>‹#›</a:t>
            </a:fld>
            <a:endParaRPr lang="pl-PL" altLang="en-US"/>
          </a:p>
        </p:txBody>
      </p:sp>
    </p:spTree>
    <p:extLst>
      <p:ext uri="{BB962C8B-B14F-4D97-AF65-F5344CB8AC3E}">
        <p14:creationId xmlns:p14="http://schemas.microsoft.com/office/powerpoint/2010/main" val="373757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zawartości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zawartości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daty 3"/>
          <p:cNvSpPr>
            <a:spLocks noGrp="1"/>
          </p:cNvSpPr>
          <p:nvPr>
            <p:ph type="dt" sz="half" idx="10"/>
          </p:nvPr>
        </p:nvSpPr>
        <p:spPr/>
        <p:txBody>
          <a:bodyPr/>
          <a:lstStyle>
            <a:lvl1pPr>
              <a:defRPr/>
            </a:lvl1pPr>
          </a:lstStyle>
          <a:p>
            <a:fld id="{A60621D2-63BB-45EF-BADC-37AFD07EC415}" type="datetimeFigureOut">
              <a:rPr lang="pl-PL" altLang="en-US"/>
              <a:pPr/>
              <a:t>22.04.2019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0709C048-8ED6-4DE3-B2DC-5D9EEE7B67BD}" type="slidenum">
              <a:rPr lang="pl-PL" altLang="en-US"/>
              <a:pPr/>
              <a:t>‹#›</a:t>
            </a:fld>
            <a:endParaRPr lang="pl-PL" altLang="en-US"/>
          </a:p>
        </p:txBody>
      </p:sp>
    </p:spTree>
    <p:extLst>
      <p:ext uri="{BB962C8B-B14F-4D97-AF65-F5344CB8AC3E}">
        <p14:creationId xmlns:p14="http://schemas.microsoft.com/office/powerpoint/2010/main" val="373183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smtClean="0"/>
              <a:t>Kliknij, aby edytować styl</a:t>
            </a:r>
            <a:endParaRPr lang="pl-PL"/>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7" name="Symbol zastępczy daty 3"/>
          <p:cNvSpPr>
            <a:spLocks noGrp="1"/>
          </p:cNvSpPr>
          <p:nvPr>
            <p:ph type="dt" sz="half" idx="10"/>
          </p:nvPr>
        </p:nvSpPr>
        <p:spPr/>
        <p:txBody>
          <a:bodyPr/>
          <a:lstStyle>
            <a:lvl1pPr>
              <a:defRPr/>
            </a:lvl1pPr>
          </a:lstStyle>
          <a:p>
            <a:fld id="{629BDEC4-7574-42C9-8541-E2D66B93FD48}" type="datetimeFigureOut">
              <a:rPr lang="pl-PL" altLang="en-US"/>
              <a:pPr/>
              <a:t>22.04.2019</a:t>
            </a:fld>
            <a:endParaRPr lang="pl-PL" altLang="en-US"/>
          </a:p>
        </p:txBody>
      </p:sp>
      <p:sp>
        <p:nvSpPr>
          <p:cNvPr id="8" name="Symbol zastępczy stopki 4"/>
          <p:cNvSpPr>
            <a:spLocks noGrp="1"/>
          </p:cNvSpPr>
          <p:nvPr>
            <p:ph type="ftr" sz="quarter" idx="11"/>
          </p:nvPr>
        </p:nvSpPr>
        <p:spPr/>
        <p:txBody>
          <a:bodyPr/>
          <a:lstStyle>
            <a:lvl1pPr>
              <a:defRPr/>
            </a:lvl1pPr>
          </a:lstStyle>
          <a:p>
            <a:endParaRPr lang="en-US" altLang="en-US"/>
          </a:p>
        </p:txBody>
      </p:sp>
      <p:sp>
        <p:nvSpPr>
          <p:cNvPr id="9" name="Symbol zastępczy numeru slajdu 5"/>
          <p:cNvSpPr>
            <a:spLocks noGrp="1"/>
          </p:cNvSpPr>
          <p:nvPr>
            <p:ph type="sldNum" sz="quarter" idx="12"/>
          </p:nvPr>
        </p:nvSpPr>
        <p:spPr/>
        <p:txBody>
          <a:bodyPr/>
          <a:lstStyle>
            <a:lvl1pPr>
              <a:defRPr/>
            </a:lvl1pPr>
          </a:lstStyle>
          <a:p>
            <a:fld id="{E3EBDDB6-425F-4231-ADB2-F4B895BF1908}" type="slidenum">
              <a:rPr lang="pl-PL" altLang="en-US"/>
              <a:pPr/>
              <a:t>‹#›</a:t>
            </a:fld>
            <a:endParaRPr lang="pl-PL" altLang="en-US"/>
          </a:p>
        </p:txBody>
      </p:sp>
    </p:spTree>
    <p:extLst>
      <p:ext uri="{BB962C8B-B14F-4D97-AF65-F5344CB8AC3E}">
        <p14:creationId xmlns:p14="http://schemas.microsoft.com/office/powerpoint/2010/main" val="388767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daty 3"/>
          <p:cNvSpPr>
            <a:spLocks noGrp="1"/>
          </p:cNvSpPr>
          <p:nvPr>
            <p:ph type="dt" sz="half" idx="10"/>
          </p:nvPr>
        </p:nvSpPr>
        <p:spPr/>
        <p:txBody>
          <a:bodyPr/>
          <a:lstStyle>
            <a:lvl1pPr>
              <a:defRPr/>
            </a:lvl1pPr>
          </a:lstStyle>
          <a:p>
            <a:fld id="{07A59789-F661-4101-87CC-C1C0E24EA0E8}" type="datetimeFigureOut">
              <a:rPr lang="pl-PL" altLang="en-US"/>
              <a:pPr/>
              <a:t>22.04.2019</a:t>
            </a:fld>
            <a:endParaRPr lang="pl-PL" altLang="en-US"/>
          </a:p>
        </p:txBody>
      </p:sp>
      <p:sp>
        <p:nvSpPr>
          <p:cNvPr id="4" name="Symbol zastępczy stopki 4"/>
          <p:cNvSpPr>
            <a:spLocks noGrp="1"/>
          </p:cNvSpPr>
          <p:nvPr>
            <p:ph type="ftr" sz="quarter" idx="11"/>
          </p:nvPr>
        </p:nvSpPr>
        <p:spPr/>
        <p:txBody>
          <a:bodyPr/>
          <a:lstStyle>
            <a:lvl1pPr>
              <a:defRPr/>
            </a:lvl1pPr>
          </a:lstStyle>
          <a:p>
            <a:endParaRPr lang="en-US" altLang="en-US"/>
          </a:p>
        </p:txBody>
      </p:sp>
      <p:sp>
        <p:nvSpPr>
          <p:cNvPr id="5" name="Symbol zastępczy numeru slajdu 5"/>
          <p:cNvSpPr>
            <a:spLocks noGrp="1"/>
          </p:cNvSpPr>
          <p:nvPr>
            <p:ph type="sldNum" sz="quarter" idx="12"/>
          </p:nvPr>
        </p:nvSpPr>
        <p:spPr/>
        <p:txBody>
          <a:bodyPr/>
          <a:lstStyle>
            <a:lvl1pPr>
              <a:defRPr/>
            </a:lvl1pPr>
          </a:lstStyle>
          <a:p>
            <a:fld id="{44C0A85A-E28C-4DA1-9193-F073CF770C3D}" type="slidenum">
              <a:rPr lang="pl-PL" altLang="en-US"/>
              <a:pPr/>
              <a:t>‹#›</a:t>
            </a:fld>
            <a:endParaRPr lang="pl-PL" altLang="en-US"/>
          </a:p>
        </p:txBody>
      </p:sp>
    </p:spTree>
    <p:extLst>
      <p:ext uri="{BB962C8B-B14F-4D97-AF65-F5344CB8AC3E}">
        <p14:creationId xmlns:p14="http://schemas.microsoft.com/office/powerpoint/2010/main" val="108437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3"/>
          <p:cNvSpPr>
            <a:spLocks noGrp="1"/>
          </p:cNvSpPr>
          <p:nvPr>
            <p:ph type="dt" sz="half" idx="10"/>
          </p:nvPr>
        </p:nvSpPr>
        <p:spPr/>
        <p:txBody>
          <a:bodyPr/>
          <a:lstStyle>
            <a:lvl1pPr>
              <a:defRPr/>
            </a:lvl1pPr>
          </a:lstStyle>
          <a:p>
            <a:fld id="{5963274C-C19F-4AB1-9FFE-8A17A02962C9}" type="datetimeFigureOut">
              <a:rPr lang="pl-PL" altLang="en-US"/>
              <a:pPr/>
              <a:t>22.04.2019</a:t>
            </a:fld>
            <a:endParaRPr lang="pl-PL" altLang="en-US"/>
          </a:p>
        </p:txBody>
      </p:sp>
      <p:sp>
        <p:nvSpPr>
          <p:cNvPr id="3" name="Symbol zastępczy stopki 4"/>
          <p:cNvSpPr>
            <a:spLocks noGrp="1"/>
          </p:cNvSpPr>
          <p:nvPr>
            <p:ph type="ftr" sz="quarter" idx="11"/>
          </p:nvPr>
        </p:nvSpPr>
        <p:spPr/>
        <p:txBody>
          <a:bodyPr/>
          <a:lstStyle>
            <a:lvl1pPr>
              <a:defRPr/>
            </a:lvl1pPr>
          </a:lstStyle>
          <a:p>
            <a:endParaRPr lang="en-US" altLang="en-US"/>
          </a:p>
        </p:txBody>
      </p:sp>
      <p:sp>
        <p:nvSpPr>
          <p:cNvPr id="4" name="Symbol zastępczy numeru slajdu 5"/>
          <p:cNvSpPr>
            <a:spLocks noGrp="1"/>
          </p:cNvSpPr>
          <p:nvPr>
            <p:ph type="sldNum" sz="quarter" idx="12"/>
          </p:nvPr>
        </p:nvSpPr>
        <p:spPr/>
        <p:txBody>
          <a:bodyPr/>
          <a:lstStyle>
            <a:lvl1pPr>
              <a:defRPr/>
            </a:lvl1pPr>
          </a:lstStyle>
          <a:p>
            <a:fld id="{22A87F7D-BF93-4583-9A6C-407DDBEA49CD}" type="slidenum">
              <a:rPr lang="pl-PL" altLang="en-US"/>
              <a:pPr/>
              <a:t>‹#›</a:t>
            </a:fld>
            <a:endParaRPr lang="pl-PL" altLang="en-US"/>
          </a:p>
        </p:txBody>
      </p:sp>
    </p:spTree>
    <p:extLst>
      <p:ext uri="{BB962C8B-B14F-4D97-AF65-F5344CB8AC3E}">
        <p14:creationId xmlns:p14="http://schemas.microsoft.com/office/powerpoint/2010/main" val="3110708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smtClean="0"/>
              <a:t>Kliknij, aby edytować styl</a:t>
            </a:r>
            <a:endParaRPr lang="pl-PL"/>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fld id="{5F00B3B8-A2C5-4227-942A-C17807D1AD0A}" type="datetimeFigureOut">
              <a:rPr lang="pl-PL" altLang="en-US"/>
              <a:pPr/>
              <a:t>22.04.2019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4801650C-35E0-40DC-AE42-17154AC3360A}" type="slidenum">
              <a:rPr lang="pl-PL" altLang="en-US"/>
              <a:pPr/>
              <a:t>‹#›</a:t>
            </a:fld>
            <a:endParaRPr lang="pl-PL" altLang="en-US"/>
          </a:p>
        </p:txBody>
      </p:sp>
    </p:spTree>
    <p:extLst>
      <p:ext uri="{BB962C8B-B14F-4D97-AF65-F5344CB8AC3E}">
        <p14:creationId xmlns:p14="http://schemas.microsoft.com/office/powerpoint/2010/main" val="3474891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smtClean="0"/>
              <a:t>Kliknij, aby edytować styl</a:t>
            </a:r>
            <a:endParaRPr lang="pl-PL"/>
          </a:p>
        </p:txBody>
      </p:sp>
      <p:sp>
        <p:nvSpPr>
          <p:cNvPr id="3" name="Symbol zastępczy obrazu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smtClean="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fld id="{09B89197-74FE-4854-921E-765CE6DD9935}" type="datetimeFigureOut">
              <a:rPr lang="pl-PL" altLang="en-US"/>
              <a:pPr/>
              <a:t>22.04.2019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FB518216-BA04-4DE5-B074-FE8EA1391B87}" type="slidenum">
              <a:rPr lang="pl-PL" altLang="en-US"/>
              <a:pPr/>
              <a:t>‹#›</a:t>
            </a:fld>
            <a:endParaRPr lang="pl-PL" altLang="en-US"/>
          </a:p>
        </p:txBody>
      </p:sp>
    </p:spTree>
    <p:extLst>
      <p:ext uri="{BB962C8B-B14F-4D97-AF65-F5344CB8AC3E}">
        <p14:creationId xmlns:p14="http://schemas.microsoft.com/office/powerpoint/2010/main" val="103777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4DAC4"/>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smtClean="0"/>
              <a:t>Kliknij, aby edytować styl</a:t>
            </a:r>
          </a:p>
        </p:txBody>
      </p:sp>
      <p:sp>
        <p:nvSpPr>
          <p:cNvPr id="1027" name="Symbol zastępczy tekstu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smtClean="0"/>
              <a:t>Kliknij, aby edytować style wzorca tekstu</a:t>
            </a:r>
          </a:p>
          <a:p>
            <a:pPr lvl="1"/>
            <a:r>
              <a:rPr lang="pl-PL" altLang="pl-PL" smtClean="0"/>
              <a:t>Drugi poziom</a:t>
            </a:r>
          </a:p>
          <a:p>
            <a:pPr lvl="2"/>
            <a:r>
              <a:rPr lang="pl-PL" altLang="pl-PL" smtClean="0"/>
              <a:t>Trzeci poziom</a:t>
            </a:r>
          </a:p>
          <a:p>
            <a:pPr lvl="3"/>
            <a:r>
              <a:rPr lang="pl-PL" altLang="pl-PL" smtClean="0"/>
              <a:t>Czwarty poziom</a:t>
            </a:r>
          </a:p>
          <a:p>
            <a:pPr lvl="4"/>
            <a:r>
              <a:rPr lang="pl-PL" altLang="pl-PL" smtClean="0"/>
              <a:t>Piąty poziom</a:t>
            </a:r>
          </a:p>
        </p:txBody>
      </p:sp>
      <p:sp>
        <p:nvSpPr>
          <p:cNvPr id="4" name="Symbol zastępczy daty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C8681B0-816E-4B71-B224-293B12A2EDFC}" type="datetimeFigureOut">
              <a:rPr lang="pl-PL" altLang="en-US"/>
              <a:pPr/>
              <a:t>22.04.2019</a:t>
            </a:fld>
            <a:endParaRPr lang="pl-PL" altLang="en-US"/>
          </a:p>
        </p:txBody>
      </p:sp>
      <p:sp>
        <p:nvSpPr>
          <p:cNvPr id="5" name="Symbol zastępczy stopki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ltLang="en-US"/>
          </a:p>
        </p:txBody>
      </p:sp>
      <p:sp>
        <p:nvSpPr>
          <p:cNvPr id="6" name="Symbol zastępczy numeru slajdu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52CF9883-CBA6-4649-B626-02548410BD5F}" type="slidenum">
              <a:rPr lang="pl-PL" altLang="en-US"/>
              <a:pPr/>
              <a:t>‹#›</a:t>
            </a:fld>
            <a:endParaRPr lang="pl-PL"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1004254030"/>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latin typeface="Arial" charset="0"/>
            </a:endParaRPr>
          </a:p>
        </p:txBody>
      </p:sp>
      <p:sp>
        <p:nvSpPr>
          <p:cNvPr id="2051"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latin typeface="Arial" charset="0"/>
            </a:endParaRPr>
          </a:p>
        </p:txBody>
      </p:sp>
      <p:sp>
        <p:nvSpPr>
          <p:cNvPr id="2" name="Rectangle 1"/>
          <p:cNvSpPr/>
          <p:nvPr/>
        </p:nvSpPr>
        <p:spPr>
          <a:xfrm>
            <a:off x="2329285" y="3058180"/>
            <a:ext cx="4604915" cy="523220"/>
          </a:xfrm>
          <a:prstGeom prst="rect">
            <a:avLst/>
          </a:prstGeom>
        </p:spPr>
        <p:txBody>
          <a:bodyPr wrap="none">
            <a:spAutoFit/>
          </a:bodyPr>
          <a:lstStyle/>
          <a:p>
            <a:pPr algn="ctr"/>
            <a:r>
              <a:rPr lang="en-US" sz="2800" b="1" dirty="0" smtClean="0">
                <a:solidFill>
                  <a:srgbClr val="7E1B68"/>
                </a:solidFill>
                <a:latin typeface="+mn-lt"/>
              </a:rPr>
              <a:t>Instructor : Syed Musharaf Ali</a:t>
            </a:r>
          </a:p>
        </p:txBody>
      </p:sp>
      <p:sp>
        <p:nvSpPr>
          <p:cNvPr id="18" name="Text Box 9"/>
          <p:cNvSpPr txBox="1">
            <a:spLocks noChangeArrowheads="1"/>
          </p:cNvSpPr>
          <p:nvPr/>
        </p:nvSpPr>
        <p:spPr bwMode="auto">
          <a:xfrm>
            <a:off x="76200" y="863025"/>
            <a:ext cx="914400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None/>
            </a:pPr>
            <a:r>
              <a:rPr lang="en-GB" sz="5400" b="1" dirty="0" smtClean="0">
                <a:solidFill>
                  <a:srgbClr val="7E1B68"/>
                </a:solidFill>
                <a:latin typeface="+mn-lt"/>
                <a:cs typeface="Arial" panose="020B0604020202020204" pitchFamily="34" charset="0"/>
              </a:rPr>
              <a:t>Data Structure and Algorithms</a:t>
            </a:r>
          </a:p>
          <a:p>
            <a:pPr algn="ctr">
              <a:buNone/>
            </a:pPr>
            <a:r>
              <a:rPr lang="en-GB" sz="3600" b="1" dirty="0" smtClean="0">
                <a:solidFill>
                  <a:srgbClr val="7E1B68"/>
                </a:solidFill>
                <a:latin typeface="+mn-lt"/>
                <a:cs typeface="Arial" panose="020B0604020202020204" pitchFamily="34" charset="0"/>
              </a:rPr>
              <a:t>(CS212)</a:t>
            </a:r>
            <a:endParaRPr lang="en-GB" sz="3600" b="1" dirty="0">
              <a:solidFill>
                <a:srgbClr val="7E1B68"/>
              </a:solidFill>
              <a:latin typeface="+mn-lt"/>
              <a:cs typeface="Arial" panose="020B0604020202020204" pitchFamily="34" charset="0"/>
            </a:endParaRPr>
          </a:p>
        </p:txBody>
      </p:sp>
      <p:sp>
        <p:nvSpPr>
          <p:cNvPr id="7" name="Content Placeholder 3"/>
          <p:cNvSpPr>
            <a:spLocks noGrp="1"/>
          </p:cNvSpPr>
          <p:nvPr/>
        </p:nvSpPr>
        <p:spPr bwMode="auto">
          <a:xfrm>
            <a:off x="2438400" y="4114800"/>
            <a:ext cx="426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8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8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9pPr>
          </a:lstStyle>
          <a:p>
            <a:pPr lvl="1" algn="ctr" eaLnBrk="1" hangingPunct="1">
              <a:buClr>
                <a:srgbClr val="C0504D"/>
              </a:buClr>
              <a:buFont typeface="Wingdings" panose="05000000000000000000" pitchFamily="2" charset="2"/>
              <a:buNone/>
            </a:pPr>
            <a:r>
              <a:rPr lang="en-US" altLang="en-US" b="1" dirty="0" smtClean="0">
                <a:solidFill>
                  <a:srgbClr val="7E1B68"/>
                </a:solidFill>
              </a:rPr>
              <a:t>ROOM </a:t>
            </a:r>
            <a:r>
              <a:rPr lang="en-US" altLang="en-US" dirty="0" smtClean="0">
                <a:solidFill>
                  <a:srgbClr val="7E1B68"/>
                </a:solidFill>
              </a:rPr>
              <a:t>G-104-DSE IIUI</a:t>
            </a:r>
          </a:p>
          <a:p>
            <a:pPr lvl="1" algn="ctr" eaLnBrk="1" hangingPunct="1">
              <a:buClr>
                <a:srgbClr val="C0504D"/>
              </a:buClr>
              <a:buFont typeface="Wingdings" panose="05000000000000000000" pitchFamily="2" charset="2"/>
              <a:buNone/>
            </a:pPr>
            <a:r>
              <a:rPr lang="en-US" altLang="en-US" b="1" dirty="0" err="1" smtClean="0">
                <a:solidFill>
                  <a:srgbClr val="7E1B68"/>
                </a:solidFill>
              </a:rPr>
              <a:t>Ph</a:t>
            </a:r>
            <a:r>
              <a:rPr lang="en-US" altLang="en-US" b="1" dirty="0" smtClean="0">
                <a:solidFill>
                  <a:srgbClr val="7E1B68"/>
                </a:solidFill>
              </a:rPr>
              <a:t>#</a:t>
            </a:r>
            <a:r>
              <a:rPr lang="en-US" altLang="en-US" dirty="0" smtClean="0">
                <a:solidFill>
                  <a:srgbClr val="7E1B68"/>
                </a:solidFill>
              </a:rPr>
              <a:t> 051-9019724 Ext-2724</a:t>
            </a:r>
          </a:p>
          <a:p>
            <a:pPr lvl="1" algn="ctr" eaLnBrk="1" hangingPunct="1">
              <a:buClr>
                <a:srgbClr val="C0504D"/>
              </a:buClr>
              <a:buFont typeface="Wingdings" panose="05000000000000000000" pitchFamily="2" charset="2"/>
              <a:buNone/>
            </a:pPr>
            <a:r>
              <a:rPr lang="de-DE" altLang="en-US" dirty="0" smtClean="0">
                <a:solidFill>
                  <a:srgbClr val="7E1B68"/>
                </a:solidFill>
              </a:rPr>
              <a:t>Email: musharaf.ali@iiu.edu.pk</a:t>
            </a:r>
            <a:endParaRPr lang="en-US" altLang="en-US" dirty="0" smtClean="0">
              <a:solidFill>
                <a:srgbClr val="7E1B68"/>
              </a:solidFill>
            </a:endParaRPr>
          </a:p>
          <a:p>
            <a:pPr lvl="1" algn="ctr" eaLnBrk="1" hangingPunct="1">
              <a:buClr>
                <a:srgbClr val="C0504D"/>
              </a:buClr>
              <a:buFont typeface="Wingdings" panose="05000000000000000000" pitchFamily="2" charset="2"/>
              <a:buNone/>
            </a:pPr>
            <a:endParaRPr lang="de-DE" altLang="en-US" dirty="0">
              <a:solidFill>
                <a:srgbClr val="7E1B68"/>
              </a:solidFill>
            </a:endParaRPr>
          </a:p>
          <a:p>
            <a:pPr lvl="1" algn="ctr" eaLnBrk="1" hangingPunct="1">
              <a:buClr>
                <a:srgbClr val="C0504D"/>
              </a:buClr>
              <a:buFont typeface="Wingdings" panose="05000000000000000000" pitchFamily="2" charset="2"/>
              <a:buNone/>
            </a:pPr>
            <a:endParaRPr lang="en-US" altLang="en-US" dirty="0" smtClean="0">
              <a:solidFill>
                <a:srgbClr val="7E1B68"/>
              </a:solidFill>
            </a:endParaRPr>
          </a:p>
          <a:p>
            <a:pPr lvl="1" algn="ctr" eaLnBrk="1" hangingPunct="1">
              <a:buClr>
                <a:srgbClr val="C0504D"/>
              </a:buClr>
              <a:buFont typeface="Wingdings" panose="05000000000000000000" pitchFamily="2" charset="2"/>
              <a:buNone/>
            </a:pPr>
            <a:endParaRPr lang="en-US" altLang="en-US" dirty="0" smtClean="0">
              <a:solidFill>
                <a:srgbClr val="7E1B68"/>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610612"/>
            <a:ext cx="8839200" cy="2000548"/>
          </a:xfrm>
          <a:prstGeom prst="rect">
            <a:avLst/>
          </a:prstGeom>
        </p:spPr>
        <p:txBody>
          <a:bodyPr wrap="square">
            <a:spAutoFit/>
          </a:bodyPr>
          <a:lstStyle/>
          <a:p>
            <a:r>
              <a:rPr lang="en-GB" sz="2800" b="1" dirty="0" smtClean="0">
                <a:latin typeface="+mn-lt"/>
              </a:rPr>
              <a:t>Degree</a:t>
            </a:r>
            <a:endParaRPr lang="en-GB" sz="2800" b="1" dirty="0">
              <a:latin typeface="+mn-lt"/>
            </a:endParaRPr>
          </a:p>
          <a:p>
            <a:r>
              <a:rPr lang="en-GB" sz="2400" dirty="0">
                <a:latin typeface="+mn-lt"/>
              </a:rPr>
              <a:t>In a tree data structure, the total number of children of a node is called as </a:t>
            </a:r>
            <a:r>
              <a:rPr lang="en-GB" sz="2400" b="1" dirty="0">
                <a:latin typeface="+mn-lt"/>
              </a:rPr>
              <a:t>DEGREE</a:t>
            </a:r>
            <a:r>
              <a:rPr lang="en-GB" sz="2400" dirty="0">
                <a:latin typeface="+mn-lt"/>
              </a:rPr>
              <a:t> of that Node. </a:t>
            </a:r>
            <a:endParaRPr lang="en-GB" sz="2400" dirty="0" smtClean="0">
              <a:latin typeface="+mn-lt"/>
            </a:endParaRPr>
          </a:p>
          <a:p>
            <a:r>
              <a:rPr lang="en-GB" sz="2400" dirty="0" smtClean="0">
                <a:latin typeface="+mn-lt"/>
              </a:rPr>
              <a:t>The </a:t>
            </a:r>
            <a:r>
              <a:rPr lang="en-GB" sz="2400" dirty="0">
                <a:latin typeface="+mn-lt"/>
              </a:rPr>
              <a:t>highest degree of a node among all the nodes in a tree is called as '</a:t>
            </a:r>
            <a:r>
              <a:rPr lang="en-GB" sz="2400" b="1" dirty="0">
                <a:latin typeface="+mn-lt"/>
              </a:rPr>
              <a:t>Degree of Tree</a:t>
            </a:r>
            <a:r>
              <a:rPr lang="en-GB" sz="2400" dirty="0">
                <a:latin typeface="+mn-lt"/>
              </a:rPr>
              <a:t>'</a:t>
            </a:r>
          </a:p>
        </p:txBody>
      </p:sp>
      <p:pic>
        <p:nvPicPr>
          <p:cNvPr id="8194" name="Picture 2" descr="http://btechsmartclass.com/DS/images/Deg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2667000"/>
            <a:ext cx="831215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745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smtClean="0">
                <a:solidFill>
                  <a:srgbClr val="7E1B68"/>
                </a:solidFill>
                <a:latin typeface="Calibri"/>
              </a:rPr>
              <a:t>Tree</a:t>
            </a:r>
          </a:p>
          <a:p>
            <a:pPr fontAlgn="auto">
              <a:spcAft>
                <a:spcPts val="0"/>
              </a:spcAft>
              <a:defRPr/>
            </a:pPr>
            <a:endParaRPr lang="en-US" sz="3200" dirty="0" smtClean="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latin typeface="+mn-lt"/>
              </a:rPr>
              <a:t> </a:t>
            </a:r>
            <a:endParaRPr lang="en-US" sz="2400" dirty="0">
              <a:latin typeface="+mn-lt"/>
            </a:endParaRPr>
          </a:p>
        </p:txBody>
      </p:sp>
      <p:graphicFrame>
        <p:nvGraphicFramePr>
          <p:cNvPr id="38" name="Group 41"/>
          <p:cNvGraphicFramePr>
            <a:graphicFrameLocks noGrp="1"/>
          </p:cNvGraphicFramePr>
          <p:nvPr>
            <p:extLst>
              <p:ext uri="{D42A27DB-BD31-4B8C-83A1-F6EECF244321}">
                <p14:modId xmlns:p14="http://schemas.microsoft.com/office/powerpoint/2010/main" val="615801262"/>
              </p:ext>
            </p:extLst>
          </p:nvPr>
        </p:nvGraphicFramePr>
        <p:xfrm>
          <a:off x="827088" y="2286000"/>
          <a:ext cx="3384550" cy="1981200"/>
        </p:xfrm>
        <a:graphic>
          <a:graphicData uri="http://schemas.openxmlformats.org/drawingml/2006/table">
            <a:tbl>
              <a:tblPr/>
              <a:tblGrid>
                <a:gridCol w="1152138"/>
                <a:gridCol w="2232412"/>
              </a:tblGrid>
              <a:tr h="2448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cs typeface="Arial" charset="0"/>
                        </a:rPr>
                        <a:t>Degree</a:t>
                      </a:r>
                    </a:p>
                  </a:txBody>
                  <a:tcPr marL="91447" marR="9144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cs typeface="Arial" charset="0"/>
                        </a:rPr>
                        <a:t>Nodes</a:t>
                      </a:r>
                    </a:p>
                  </a:txBody>
                  <a:tcPr marL="91447" marR="9144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8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0</a:t>
                      </a:r>
                    </a:p>
                  </a:txBody>
                  <a:tcPr marL="91447" marR="9144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D, F, G, J, K, L, M</a:t>
                      </a:r>
                    </a:p>
                  </a:txBody>
                  <a:tcPr marL="91447" marR="9144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448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a:t>
                      </a:r>
                    </a:p>
                  </a:txBody>
                  <a:tcPr marL="91447" marR="9144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C</a:t>
                      </a:r>
                    </a:p>
                  </a:txBody>
                  <a:tcPr marL="91447" marR="9144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448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2</a:t>
                      </a:r>
                    </a:p>
                  </a:txBody>
                  <a:tcPr marL="91447" marR="9144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B, E, H</a:t>
                      </a:r>
                    </a:p>
                  </a:txBody>
                  <a:tcPr marL="91447" marR="9144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448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3</a:t>
                      </a:r>
                    </a:p>
                  </a:txBody>
                  <a:tcPr marL="91447" marR="91447"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I</a:t>
                      </a:r>
                    </a:p>
                  </a:txBody>
                  <a:tcPr marL="91447" marR="91447"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pic>
        <p:nvPicPr>
          <p:cNvPr id="39" name="Picture 5" descr="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25" y="2027238"/>
            <a:ext cx="3902075"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2146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33400"/>
            <a:ext cx="8839200" cy="1631216"/>
          </a:xfrm>
          <a:prstGeom prst="rect">
            <a:avLst/>
          </a:prstGeom>
        </p:spPr>
        <p:txBody>
          <a:bodyPr wrap="square">
            <a:spAutoFit/>
          </a:bodyPr>
          <a:lstStyle/>
          <a:p>
            <a:r>
              <a:rPr lang="en-GB" sz="2800" b="1" dirty="0" smtClean="0">
                <a:latin typeface="+mn-lt"/>
              </a:rPr>
              <a:t>Level</a:t>
            </a:r>
            <a:endParaRPr lang="en-GB" sz="2800" b="1" dirty="0">
              <a:latin typeface="+mn-lt"/>
            </a:endParaRPr>
          </a:p>
          <a:p>
            <a:r>
              <a:rPr lang="en-GB" sz="2400" dirty="0" smtClean="0">
                <a:latin typeface="+mn-lt"/>
              </a:rPr>
              <a:t>The </a:t>
            </a:r>
            <a:r>
              <a:rPr lang="en-GB" sz="2400" dirty="0">
                <a:latin typeface="+mn-lt"/>
              </a:rPr>
              <a:t>root node is said to be at </a:t>
            </a:r>
            <a:r>
              <a:rPr lang="en-GB" sz="2400" b="1" dirty="0">
                <a:latin typeface="+mn-lt"/>
              </a:rPr>
              <a:t>Level 0</a:t>
            </a:r>
            <a:r>
              <a:rPr lang="en-GB" sz="2400" dirty="0">
                <a:latin typeface="+mn-lt"/>
              </a:rPr>
              <a:t> and the children of root node are at </a:t>
            </a:r>
            <a:r>
              <a:rPr lang="en-GB" sz="2400" b="1" dirty="0">
                <a:latin typeface="+mn-lt"/>
              </a:rPr>
              <a:t>Level 1 </a:t>
            </a:r>
            <a:r>
              <a:rPr lang="en-GB" sz="2400" dirty="0">
                <a:latin typeface="+mn-lt"/>
              </a:rPr>
              <a:t>and the children of the nodes which are at Level 1 will be at </a:t>
            </a:r>
            <a:r>
              <a:rPr lang="en-GB" sz="2400" b="1" dirty="0">
                <a:latin typeface="+mn-lt"/>
              </a:rPr>
              <a:t>Level 2 </a:t>
            </a:r>
            <a:r>
              <a:rPr lang="en-GB" sz="2400" dirty="0">
                <a:latin typeface="+mn-lt"/>
              </a:rPr>
              <a:t>and so on... </a:t>
            </a:r>
          </a:p>
        </p:txBody>
      </p:sp>
      <p:pic>
        <p:nvPicPr>
          <p:cNvPr id="9218" name="Picture 2" descr="http://btechsmartclass.com/DS/images/Leve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351314"/>
            <a:ext cx="8382000" cy="359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978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33400"/>
            <a:ext cx="8839200" cy="2000548"/>
          </a:xfrm>
          <a:prstGeom prst="rect">
            <a:avLst/>
          </a:prstGeom>
        </p:spPr>
        <p:txBody>
          <a:bodyPr wrap="square">
            <a:spAutoFit/>
          </a:bodyPr>
          <a:lstStyle/>
          <a:p>
            <a:r>
              <a:rPr lang="en-GB" sz="2800" b="1" dirty="0">
                <a:latin typeface="+mn-lt"/>
              </a:rPr>
              <a:t>Height</a:t>
            </a:r>
          </a:p>
          <a:p>
            <a:r>
              <a:rPr lang="en-GB" sz="2400" dirty="0">
                <a:latin typeface="+mn-lt"/>
              </a:rPr>
              <a:t>In a tree data structure, the total number of </a:t>
            </a:r>
            <a:r>
              <a:rPr lang="en-GB" sz="2400" dirty="0" smtClean="0">
                <a:latin typeface="+mn-lt"/>
              </a:rPr>
              <a:t>edges </a:t>
            </a:r>
            <a:r>
              <a:rPr lang="en-GB" sz="2400" dirty="0">
                <a:latin typeface="+mn-lt"/>
              </a:rPr>
              <a:t>from leaf node to a particular node in the longest path is called as </a:t>
            </a:r>
            <a:r>
              <a:rPr lang="en-GB" sz="2400" b="1" dirty="0">
                <a:latin typeface="+mn-lt"/>
              </a:rPr>
              <a:t>HEIGHT</a:t>
            </a:r>
            <a:r>
              <a:rPr lang="en-GB" sz="2400" dirty="0">
                <a:latin typeface="+mn-lt"/>
              </a:rPr>
              <a:t> of that Node. </a:t>
            </a:r>
            <a:r>
              <a:rPr lang="en-GB" sz="2400" u="sng" dirty="0">
                <a:latin typeface="+mn-lt"/>
              </a:rPr>
              <a:t>In a tree, height of the root node is said to be </a:t>
            </a:r>
            <a:r>
              <a:rPr lang="en-GB" sz="2400" b="1" u="sng" dirty="0">
                <a:latin typeface="+mn-lt"/>
              </a:rPr>
              <a:t>height of the tree</a:t>
            </a:r>
            <a:r>
              <a:rPr lang="en-GB" sz="2400" dirty="0">
                <a:latin typeface="+mn-lt"/>
              </a:rPr>
              <a:t>. In a tree, </a:t>
            </a:r>
            <a:r>
              <a:rPr lang="en-GB" sz="2400" b="1" u="sng" dirty="0">
                <a:latin typeface="+mn-lt"/>
              </a:rPr>
              <a:t>height of all leaf nodes is '0'.</a:t>
            </a:r>
            <a:endParaRPr lang="en-GB" sz="2400" dirty="0">
              <a:latin typeface="+mn-lt"/>
            </a:endParaRPr>
          </a:p>
        </p:txBody>
      </p:sp>
      <p:pic>
        <p:nvPicPr>
          <p:cNvPr id="10242" name="Picture 2" descr="http://btechsmartclass.com/DS/images/Heigh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623924"/>
            <a:ext cx="8457111" cy="3624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61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33400"/>
            <a:ext cx="8839200" cy="2677656"/>
          </a:xfrm>
          <a:prstGeom prst="rect">
            <a:avLst/>
          </a:prstGeom>
        </p:spPr>
        <p:txBody>
          <a:bodyPr wrap="square">
            <a:spAutoFit/>
          </a:bodyPr>
          <a:lstStyle/>
          <a:p>
            <a:r>
              <a:rPr lang="en-GB" sz="2400" b="1" dirty="0">
                <a:latin typeface="+mn-lt"/>
              </a:rPr>
              <a:t>Depth</a:t>
            </a:r>
          </a:p>
          <a:p>
            <a:r>
              <a:rPr lang="en-GB" sz="2400" dirty="0">
                <a:latin typeface="+mn-lt"/>
              </a:rPr>
              <a:t>In a tree data structure, the total number of </a:t>
            </a:r>
            <a:r>
              <a:rPr lang="en-GB" sz="2400" dirty="0" smtClean="0">
                <a:latin typeface="+mn-lt"/>
              </a:rPr>
              <a:t>edges </a:t>
            </a:r>
            <a:r>
              <a:rPr lang="en-GB" sz="2400" dirty="0">
                <a:latin typeface="+mn-lt"/>
              </a:rPr>
              <a:t>from root node to a particular node is called as </a:t>
            </a:r>
            <a:r>
              <a:rPr lang="en-GB" sz="2400" b="1" dirty="0">
                <a:latin typeface="+mn-lt"/>
              </a:rPr>
              <a:t>DEPTH</a:t>
            </a:r>
            <a:r>
              <a:rPr lang="en-GB" sz="2400" dirty="0">
                <a:latin typeface="+mn-lt"/>
              </a:rPr>
              <a:t> of that Node. </a:t>
            </a:r>
            <a:endParaRPr lang="en-GB" sz="2400" dirty="0" smtClean="0">
              <a:latin typeface="+mn-lt"/>
            </a:endParaRPr>
          </a:p>
          <a:p>
            <a:r>
              <a:rPr lang="en-GB" sz="2400" u="sng" dirty="0" smtClean="0">
                <a:latin typeface="+mn-lt"/>
              </a:rPr>
              <a:t>In </a:t>
            </a:r>
            <a:r>
              <a:rPr lang="en-GB" sz="2400" u="sng" dirty="0">
                <a:latin typeface="+mn-lt"/>
              </a:rPr>
              <a:t>a tree, the total number of edges from root node to a leaf node in the longest path is said to be </a:t>
            </a:r>
            <a:r>
              <a:rPr lang="en-GB" sz="2400" b="1" u="sng" dirty="0">
                <a:latin typeface="+mn-lt"/>
              </a:rPr>
              <a:t>Depth of the tree</a:t>
            </a:r>
            <a:r>
              <a:rPr lang="en-GB" sz="2400" dirty="0">
                <a:latin typeface="+mn-lt"/>
              </a:rPr>
              <a:t>. In simple words, the highest depth of any leaf node in a tree is said to be depth of that tree. In a tree, </a:t>
            </a:r>
            <a:r>
              <a:rPr lang="en-GB" sz="2400" b="1" u="sng" dirty="0">
                <a:latin typeface="+mn-lt"/>
              </a:rPr>
              <a:t>depth of the root node is '0'.</a:t>
            </a:r>
            <a:endParaRPr lang="en-GB" sz="2400" dirty="0">
              <a:latin typeface="+mn-lt"/>
            </a:endParaRPr>
          </a:p>
        </p:txBody>
      </p:sp>
      <p:pic>
        <p:nvPicPr>
          <p:cNvPr id="11268" name="Picture 4" descr="http://btechsmartclass.com/DS/images/Dep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276600"/>
            <a:ext cx="666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9642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33400"/>
            <a:ext cx="8991600" cy="2000548"/>
          </a:xfrm>
          <a:prstGeom prst="rect">
            <a:avLst/>
          </a:prstGeom>
        </p:spPr>
        <p:txBody>
          <a:bodyPr wrap="square">
            <a:spAutoFit/>
          </a:bodyPr>
          <a:lstStyle/>
          <a:p>
            <a:r>
              <a:rPr lang="en-GB" sz="2800" b="1" dirty="0" smtClean="0">
                <a:latin typeface="+mn-lt"/>
              </a:rPr>
              <a:t>Path</a:t>
            </a:r>
            <a:endParaRPr lang="en-GB" sz="2800" b="1" dirty="0">
              <a:latin typeface="+mn-lt"/>
            </a:endParaRPr>
          </a:p>
          <a:p>
            <a:r>
              <a:rPr lang="en-GB" sz="2400" dirty="0" smtClean="0">
                <a:latin typeface="+mn-lt"/>
              </a:rPr>
              <a:t>The </a:t>
            </a:r>
            <a:r>
              <a:rPr lang="en-GB" sz="2400" dirty="0">
                <a:latin typeface="+mn-lt"/>
              </a:rPr>
              <a:t>sequence of Nodes and Edges from one node to another node is called as </a:t>
            </a:r>
            <a:r>
              <a:rPr lang="en-GB" sz="2400" b="1" dirty="0">
                <a:latin typeface="+mn-lt"/>
              </a:rPr>
              <a:t>PATH</a:t>
            </a:r>
            <a:r>
              <a:rPr lang="en-GB" sz="2400" dirty="0">
                <a:latin typeface="+mn-lt"/>
              </a:rPr>
              <a:t> between that two Nodes</a:t>
            </a:r>
            <a:r>
              <a:rPr lang="en-GB" sz="2400" dirty="0" smtClean="0">
                <a:latin typeface="+mn-lt"/>
              </a:rPr>
              <a:t>.</a:t>
            </a:r>
          </a:p>
          <a:p>
            <a:r>
              <a:rPr lang="en-GB" sz="2400" b="1" u="sng" dirty="0" smtClean="0">
                <a:latin typeface="+mn-lt"/>
              </a:rPr>
              <a:t>Length </a:t>
            </a:r>
            <a:r>
              <a:rPr lang="en-GB" sz="2400" b="1" u="sng" dirty="0">
                <a:latin typeface="+mn-lt"/>
              </a:rPr>
              <a:t>of a Path</a:t>
            </a:r>
            <a:r>
              <a:rPr lang="en-GB" sz="2400" u="sng" dirty="0">
                <a:latin typeface="+mn-lt"/>
              </a:rPr>
              <a:t> is total number of nodes in that path.</a:t>
            </a:r>
            <a:r>
              <a:rPr lang="en-GB" sz="2400" dirty="0">
                <a:latin typeface="+mn-lt"/>
              </a:rPr>
              <a:t> In below example </a:t>
            </a:r>
            <a:r>
              <a:rPr lang="en-GB" sz="2400" b="1" dirty="0">
                <a:latin typeface="+mn-lt"/>
              </a:rPr>
              <a:t>the path A - B - E - J has length 4</a:t>
            </a:r>
            <a:r>
              <a:rPr lang="en-GB" sz="2400" dirty="0">
                <a:latin typeface="+mn-lt"/>
              </a:rPr>
              <a:t>.</a:t>
            </a:r>
          </a:p>
        </p:txBody>
      </p:sp>
      <p:pic>
        <p:nvPicPr>
          <p:cNvPr id="12290" name="Picture 2" descr="http://btechsmartclass.com/DS/images/Pa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28900"/>
            <a:ext cx="80899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116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33400"/>
            <a:ext cx="8991600" cy="1631216"/>
          </a:xfrm>
          <a:prstGeom prst="rect">
            <a:avLst/>
          </a:prstGeom>
        </p:spPr>
        <p:txBody>
          <a:bodyPr wrap="square">
            <a:spAutoFit/>
          </a:bodyPr>
          <a:lstStyle/>
          <a:p>
            <a:r>
              <a:rPr lang="en-GB" sz="2800" b="1" dirty="0">
                <a:latin typeface="+mn-lt"/>
              </a:rPr>
              <a:t>Sub Tree</a:t>
            </a:r>
          </a:p>
          <a:p>
            <a:r>
              <a:rPr lang="en-GB" sz="2400" dirty="0">
                <a:latin typeface="+mn-lt"/>
              </a:rPr>
              <a:t>In a tree data structure, each child from a node forms a </a:t>
            </a:r>
            <a:r>
              <a:rPr lang="en-GB" sz="2400" dirty="0" err="1">
                <a:latin typeface="+mn-lt"/>
              </a:rPr>
              <a:t>subtree</a:t>
            </a:r>
            <a:r>
              <a:rPr lang="en-GB" sz="2400" dirty="0">
                <a:latin typeface="+mn-lt"/>
              </a:rPr>
              <a:t> recursively. </a:t>
            </a:r>
            <a:endParaRPr lang="en-GB" sz="2400" dirty="0" smtClean="0">
              <a:latin typeface="+mn-lt"/>
            </a:endParaRPr>
          </a:p>
          <a:p>
            <a:r>
              <a:rPr lang="en-GB" sz="2400" dirty="0" smtClean="0">
                <a:latin typeface="+mn-lt"/>
              </a:rPr>
              <a:t>Every </a:t>
            </a:r>
            <a:r>
              <a:rPr lang="en-GB" sz="2400" dirty="0">
                <a:latin typeface="+mn-lt"/>
              </a:rPr>
              <a:t>child node will form a </a:t>
            </a:r>
            <a:r>
              <a:rPr lang="en-GB" sz="2400" dirty="0" err="1">
                <a:latin typeface="+mn-lt"/>
              </a:rPr>
              <a:t>subtree</a:t>
            </a:r>
            <a:r>
              <a:rPr lang="en-GB" sz="2400" dirty="0">
                <a:latin typeface="+mn-lt"/>
              </a:rPr>
              <a:t> on its parent node.</a:t>
            </a:r>
          </a:p>
        </p:txBody>
      </p:sp>
      <p:pic>
        <p:nvPicPr>
          <p:cNvPr id="13314" name="Picture 2" descr="http://btechsmartclass.com/DS/images/Sub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40" y="2322017"/>
            <a:ext cx="8094760" cy="3469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7761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93229"/>
            <a:ext cx="8991600" cy="1692771"/>
          </a:xfrm>
          <a:prstGeom prst="rect">
            <a:avLst/>
          </a:prstGeom>
        </p:spPr>
        <p:txBody>
          <a:bodyPr wrap="square">
            <a:spAutoFit/>
          </a:bodyPr>
          <a:lstStyle/>
          <a:p>
            <a:r>
              <a:rPr lang="en-GB" sz="2800" b="1" dirty="0" smtClean="0">
                <a:solidFill>
                  <a:prstClr val="black"/>
                </a:solidFill>
                <a:latin typeface="Calibri"/>
              </a:rPr>
              <a:t>Tree Representation as List</a:t>
            </a:r>
          </a:p>
          <a:p>
            <a:endParaRPr lang="en-GB" sz="2800" b="1" dirty="0" smtClean="0">
              <a:solidFill>
                <a:prstClr val="black"/>
              </a:solidFill>
              <a:latin typeface="Calibri"/>
            </a:endParaRPr>
          </a:p>
          <a:p>
            <a:r>
              <a:rPr lang="en-GB" sz="2400" dirty="0" smtClean="0">
                <a:solidFill>
                  <a:prstClr val="black"/>
                </a:solidFill>
                <a:latin typeface="Calibri"/>
              </a:rPr>
              <a:t>The </a:t>
            </a:r>
            <a:r>
              <a:rPr lang="en-GB" sz="2400" dirty="0">
                <a:solidFill>
                  <a:prstClr val="black"/>
                </a:solidFill>
                <a:latin typeface="Calibri"/>
              </a:rPr>
              <a:t>current number of children for each node is stored explicitly in a size field. The child pointers are stored in an array with size elements.</a:t>
            </a:r>
          </a:p>
        </p:txBody>
      </p:sp>
      <p:pic>
        <p:nvPicPr>
          <p:cNvPr id="14338" name="Picture 2" descr="A dynamic general tree with fixed-size arra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59" y="2590800"/>
            <a:ext cx="8790841" cy="347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7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93229"/>
            <a:ext cx="8991600" cy="1323439"/>
          </a:xfrm>
          <a:prstGeom prst="rect">
            <a:avLst/>
          </a:prstGeom>
        </p:spPr>
        <p:txBody>
          <a:bodyPr wrap="square">
            <a:spAutoFit/>
          </a:bodyPr>
          <a:lstStyle/>
          <a:p>
            <a:r>
              <a:rPr lang="en-GB" sz="2800" b="1" dirty="0" err="1" smtClean="0">
                <a:solidFill>
                  <a:prstClr val="black"/>
                </a:solidFill>
                <a:latin typeface="Calibri"/>
              </a:rPr>
              <a:t>Binar</a:t>
            </a:r>
            <a:r>
              <a:rPr lang="de-DE" sz="2800" b="1" dirty="0" smtClean="0">
                <a:solidFill>
                  <a:prstClr val="black"/>
                </a:solidFill>
                <a:latin typeface="Calibri"/>
              </a:rPr>
              <a:t>y Tree</a:t>
            </a:r>
            <a:endParaRPr lang="en-GB" sz="2800" b="1" dirty="0" smtClean="0">
              <a:solidFill>
                <a:prstClr val="black"/>
              </a:solidFill>
              <a:latin typeface="Calibri"/>
            </a:endParaRPr>
          </a:p>
          <a:p>
            <a:endParaRPr lang="en-GB" sz="2800" b="1" dirty="0" smtClean="0">
              <a:solidFill>
                <a:prstClr val="black"/>
              </a:solidFill>
              <a:latin typeface="Calibri"/>
            </a:endParaRPr>
          </a:p>
          <a:p>
            <a:endParaRPr lang="en-GB" sz="2400" dirty="0">
              <a:solidFill>
                <a:prstClr val="black"/>
              </a:solidFill>
              <a:latin typeface="Calibri"/>
            </a:endParaRPr>
          </a:p>
        </p:txBody>
      </p:sp>
      <p:sp>
        <p:nvSpPr>
          <p:cNvPr id="5" name="Rectangle 4"/>
          <p:cNvSpPr/>
          <p:nvPr/>
        </p:nvSpPr>
        <p:spPr>
          <a:xfrm>
            <a:off x="228600" y="1295400"/>
            <a:ext cx="8991600" cy="1938992"/>
          </a:xfrm>
          <a:prstGeom prst="rect">
            <a:avLst/>
          </a:prstGeom>
        </p:spPr>
        <p:txBody>
          <a:bodyPr wrap="square">
            <a:spAutoFit/>
          </a:bodyPr>
          <a:lstStyle/>
          <a:p>
            <a:r>
              <a:rPr lang="en-GB" sz="2400" dirty="0">
                <a:solidFill>
                  <a:srgbClr val="000000"/>
                </a:solidFill>
                <a:latin typeface="+mn-lt"/>
              </a:rPr>
              <a:t>A tree in which every node can have a maximum of two children is called as Binary Tree</a:t>
            </a:r>
            <a:r>
              <a:rPr lang="en-GB" sz="2400" dirty="0" smtClean="0">
                <a:solidFill>
                  <a:srgbClr val="000000"/>
                </a:solidFill>
                <a:latin typeface="+mn-lt"/>
              </a:rPr>
              <a:t>.</a:t>
            </a:r>
          </a:p>
          <a:p>
            <a:endParaRPr lang="en-GB" sz="2400" dirty="0">
              <a:solidFill>
                <a:srgbClr val="000000"/>
              </a:solidFill>
              <a:latin typeface="+mn-lt"/>
            </a:endParaRPr>
          </a:p>
          <a:p>
            <a:r>
              <a:rPr lang="en-GB" sz="2400" dirty="0">
                <a:latin typeface="+mn-lt"/>
              </a:rPr>
              <a:t>In a binary tree, every node can have either 0 children or 1 child or 2 children but not more than 2 children.</a:t>
            </a:r>
            <a:endParaRPr lang="en-US" sz="2400" dirty="0">
              <a:latin typeface="+mn-lt"/>
            </a:endParaRPr>
          </a:p>
        </p:txBody>
      </p:sp>
      <p:pic>
        <p:nvPicPr>
          <p:cNvPr id="8" name="Picture 7"/>
          <p:cNvPicPr>
            <a:picLocks noChangeAspect="1"/>
          </p:cNvPicPr>
          <p:nvPr/>
        </p:nvPicPr>
        <p:blipFill>
          <a:blip r:embed="rId3"/>
          <a:stretch>
            <a:fillRect/>
          </a:stretch>
        </p:blipFill>
        <p:spPr>
          <a:xfrm>
            <a:off x="2514600" y="3581400"/>
            <a:ext cx="4648200" cy="2266358"/>
          </a:xfrm>
          <a:prstGeom prst="rect">
            <a:avLst/>
          </a:prstGeom>
        </p:spPr>
      </p:pic>
    </p:spTree>
    <p:extLst>
      <p:ext uri="{BB962C8B-B14F-4D97-AF65-F5344CB8AC3E}">
        <p14:creationId xmlns:p14="http://schemas.microsoft.com/office/powerpoint/2010/main" val="2622467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93229"/>
            <a:ext cx="8991600" cy="1323439"/>
          </a:xfrm>
          <a:prstGeom prst="rect">
            <a:avLst/>
          </a:prstGeom>
        </p:spPr>
        <p:txBody>
          <a:bodyPr wrap="square">
            <a:spAutoFit/>
          </a:bodyPr>
          <a:lstStyle/>
          <a:p>
            <a:r>
              <a:rPr lang="de-DE" sz="2800" b="1" dirty="0" smtClean="0">
                <a:solidFill>
                  <a:prstClr val="black"/>
                </a:solidFill>
                <a:latin typeface="Calibri"/>
              </a:rPr>
              <a:t>Strictly Binary Tree</a:t>
            </a:r>
            <a:endParaRPr lang="en-GB" sz="2800" b="1" dirty="0" smtClean="0">
              <a:solidFill>
                <a:prstClr val="black"/>
              </a:solidFill>
              <a:latin typeface="Calibri"/>
            </a:endParaRPr>
          </a:p>
          <a:p>
            <a:endParaRPr lang="en-GB" sz="2800" b="1" dirty="0" smtClean="0">
              <a:solidFill>
                <a:prstClr val="black"/>
              </a:solidFill>
              <a:latin typeface="Calibri"/>
            </a:endParaRPr>
          </a:p>
          <a:p>
            <a:endParaRPr lang="en-GB" sz="2400" dirty="0">
              <a:solidFill>
                <a:prstClr val="black"/>
              </a:solidFill>
              <a:latin typeface="Calibri"/>
            </a:endParaRPr>
          </a:p>
        </p:txBody>
      </p:sp>
      <p:sp>
        <p:nvSpPr>
          <p:cNvPr id="5" name="Rectangle 4"/>
          <p:cNvSpPr/>
          <p:nvPr/>
        </p:nvSpPr>
        <p:spPr>
          <a:xfrm>
            <a:off x="228600" y="1261408"/>
            <a:ext cx="8991600" cy="1938992"/>
          </a:xfrm>
          <a:prstGeom prst="rect">
            <a:avLst/>
          </a:prstGeom>
        </p:spPr>
        <p:txBody>
          <a:bodyPr wrap="square">
            <a:spAutoFit/>
          </a:bodyPr>
          <a:lstStyle/>
          <a:p>
            <a:r>
              <a:rPr lang="en-GB" sz="2400" dirty="0">
                <a:latin typeface="+mn-lt"/>
              </a:rPr>
              <a:t>A binary tree in which every node has either two or zero number of children is called Strictly Binary </a:t>
            </a:r>
            <a:r>
              <a:rPr lang="en-GB" sz="2400" dirty="0" smtClean="0">
                <a:latin typeface="+mn-lt"/>
              </a:rPr>
              <a:t>Tree</a:t>
            </a:r>
          </a:p>
          <a:p>
            <a:endParaRPr lang="en-GB" sz="2400" dirty="0">
              <a:solidFill>
                <a:prstClr val="black"/>
              </a:solidFill>
              <a:latin typeface="+mn-lt"/>
            </a:endParaRPr>
          </a:p>
          <a:p>
            <a:r>
              <a:rPr lang="en-GB" sz="2400" dirty="0">
                <a:latin typeface="+mn-lt"/>
              </a:rPr>
              <a:t>Strictly binary tree is also called as </a:t>
            </a:r>
            <a:r>
              <a:rPr lang="en-GB" sz="2400" b="1" dirty="0">
                <a:latin typeface="+mn-lt"/>
              </a:rPr>
              <a:t>Full Binary Tree</a:t>
            </a:r>
            <a:r>
              <a:rPr lang="en-GB" sz="2400" dirty="0">
                <a:latin typeface="+mn-lt"/>
              </a:rPr>
              <a:t> or </a:t>
            </a:r>
            <a:r>
              <a:rPr lang="en-GB" sz="2400" b="1" dirty="0">
                <a:latin typeface="+mn-lt"/>
              </a:rPr>
              <a:t>Proper Binary Tree</a:t>
            </a:r>
            <a:r>
              <a:rPr lang="en-GB" sz="2400" dirty="0">
                <a:latin typeface="+mn-lt"/>
              </a:rPr>
              <a:t> or </a:t>
            </a:r>
            <a:r>
              <a:rPr lang="en-GB" sz="2400" b="1" dirty="0" smtClean="0">
                <a:latin typeface="+mn-lt"/>
              </a:rPr>
              <a:t>2-Tree</a:t>
            </a:r>
            <a:endParaRPr lang="en-US" sz="2400" dirty="0">
              <a:solidFill>
                <a:prstClr val="black"/>
              </a:solidFill>
              <a:latin typeface="+mn-lt"/>
            </a:endParaRPr>
          </a:p>
        </p:txBody>
      </p:sp>
      <p:pic>
        <p:nvPicPr>
          <p:cNvPr id="16386" name="Picture 2" descr="http://btechsmartclass.com/DS/images/Strictly%20Binary%20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841" y="3314700"/>
            <a:ext cx="72009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213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a:solidFill>
                  <a:srgbClr val="7E1B68"/>
                </a:solidFill>
                <a:latin typeface="Calibri"/>
              </a:rPr>
              <a:t>Tree</a:t>
            </a: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381000" y="1150203"/>
            <a:ext cx="8915400" cy="830997"/>
          </a:xfrm>
          <a:prstGeom prst="rect">
            <a:avLst/>
          </a:prstGeom>
        </p:spPr>
        <p:txBody>
          <a:bodyPr wrap="square">
            <a:spAutoFit/>
          </a:bodyPr>
          <a:lstStyle/>
          <a:p>
            <a:r>
              <a:rPr lang="en-GB" sz="2400" b="1" dirty="0">
                <a:solidFill>
                  <a:srgbClr val="000000"/>
                </a:solidFill>
                <a:latin typeface="+mn-lt"/>
              </a:rPr>
              <a:t>Tree is a non-linear data structure which organizes data in hierarchical structure</a:t>
            </a:r>
            <a:endParaRPr lang="en-US" sz="2400" b="1" dirty="0">
              <a:latin typeface="+mn-lt"/>
            </a:endParaRPr>
          </a:p>
        </p:txBody>
      </p:sp>
      <p:sp>
        <p:nvSpPr>
          <p:cNvPr id="5" name="Rectangle 4"/>
          <p:cNvSpPr/>
          <p:nvPr/>
        </p:nvSpPr>
        <p:spPr>
          <a:xfrm>
            <a:off x="457200" y="2360474"/>
            <a:ext cx="8686800" cy="2308324"/>
          </a:xfrm>
          <a:prstGeom prst="rect">
            <a:avLst/>
          </a:prstGeom>
        </p:spPr>
        <p:txBody>
          <a:bodyPr wrap="square">
            <a:spAutoFit/>
          </a:bodyPr>
          <a:lstStyle/>
          <a:p>
            <a:r>
              <a:rPr lang="en-GB" sz="2400" dirty="0">
                <a:solidFill>
                  <a:srgbClr val="000000"/>
                </a:solidFill>
                <a:latin typeface="+mn-lt"/>
              </a:rPr>
              <a:t>In tree data structure, every individual element is called as </a:t>
            </a:r>
            <a:r>
              <a:rPr lang="en-GB" sz="2400" b="1" dirty="0">
                <a:solidFill>
                  <a:srgbClr val="000000"/>
                </a:solidFill>
                <a:latin typeface="+mn-lt"/>
              </a:rPr>
              <a:t>Node</a:t>
            </a:r>
            <a:r>
              <a:rPr lang="en-GB" sz="2400" dirty="0">
                <a:solidFill>
                  <a:srgbClr val="000000"/>
                </a:solidFill>
                <a:latin typeface="+mn-lt"/>
              </a:rPr>
              <a:t>. </a:t>
            </a:r>
            <a:endParaRPr lang="en-GB" sz="2400" dirty="0" smtClean="0">
              <a:solidFill>
                <a:srgbClr val="000000"/>
              </a:solidFill>
              <a:latin typeface="+mn-lt"/>
            </a:endParaRPr>
          </a:p>
          <a:p>
            <a:endParaRPr lang="en-GB" sz="2400" dirty="0">
              <a:solidFill>
                <a:srgbClr val="000000"/>
              </a:solidFill>
              <a:latin typeface="+mn-lt"/>
            </a:endParaRPr>
          </a:p>
          <a:p>
            <a:r>
              <a:rPr lang="en-GB" sz="2400" b="1" dirty="0" smtClean="0">
                <a:solidFill>
                  <a:srgbClr val="000000"/>
                </a:solidFill>
                <a:latin typeface="+mn-lt"/>
              </a:rPr>
              <a:t>Node</a:t>
            </a:r>
            <a:r>
              <a:rPr lang="en-GB" sz="2400" dirty="0" smtClean="0">
                <a:solidFill>
                  <a:srgbClr val="000000"/>
                </a:solidFill>
                <a:latin typeface="+mn-lt"/>
              </a:rPr>
              <a:t> </a:t>
            </a:r>
            <a:r>
              <a:rPr lang="en-GB" sz="2400" dirty="0">
                <a:solidFill>
                  <a:srgbClr val="000000"/>
                </a:solidFill>
                <a:latin typeface="+mn-lt"/>
              </a:rPr>
              <a:t>in a tree data </a:t>
            </a:r>
            <a:r>
              <a:rPr lang="en-GB" sz="2400" dirty="0" smtClean="0">
                <a:solidFill>
                  <a:srgbClr val="000000"/>
                </a:solidFill>
                <a:latin typeface="+mn-lt"/>
              </a:rPr>
              <a:t>structure </a:t>
            </a:r>
            <a:r>
              <a:rPr lang="en-GB" sz="2400" b="1" dirty="0">
                <a:solidFill>
                  <a:srgbClr val="000000"/>
                </a:solidFill>
                <a:latin typeface="+mn-lt"/>
              </a:rPr>
              <a:t>stores the actual data </a:t>
            </a:r>
            <a:r>
              <a:rPr lang="en-GB" sz="2400" dirty="0">
                <a:solidFill>
                  <a:srgbClr val="000000"/>
                </a:solidFill>
                <a:latin typeface="+mn-lt"/>
              </a:rPr>
              <a:t>of that particular element and link to next </a:t>
            </a:r>
            <a:r>
              <a:rPr lang="en-GB" sz="2400" b="1" dirty="0">
                <a:solidFill>
                  <a:srgbClr val="000000"/>
                </a:solidFill>
                <a:latin typeface="+mn-lt"/>
              </a:rPr>
              <a:t>element</a:t>
            </a:r>
            <a:r>
              <a:rPr lang="en-GB" sz="2400" dirty="0">
                <a:solidFill>
                  <a:srgbClr val="000000"/>
                </a:solidFill>
                <a:latin typeface="+mn-lt"/>
              </a:rPr>
              <a:t> in hierarchical structure.</a:t>
            </a:r>
            <a:r>
              <a:rPr lang="en-GB" sz="2400" dirty="0">
                <a:latin typeface="+mn-lt"/>
              </a:rPr>
              <a:t/>
            </a:r>
            <a:br>
              <a:rPr lang="en-GB" sz="2400" dirty="0">
                <a:latin typeface="+mn-lt"/>
              </a:rPr>
            </a:br>
            <a:r>
              <a:rPr lang="en-GB" sz="2400" dirty="0">
                <a:latin typeface="+mn-lt"/>
              </a:rPr>
              <a:t/>
            </a:r>
            <a:br>
              <a:rPr lang="en-GB" sz="2400" dirty="0">
                <a:latin typeface="+mn-lt"/>
              </a:rPr>
            </a:br>
            <a:endParaRPr lang="en-US" sz="2400" dirty="0">
              <a:latin typeface="+mn-lt"/>
            </a:endParaRPr>
          </a:p>
        </p:txBody>
      </p:sp>
    </p:spTree>
    <p:extLst>
      <p:ext uri="{BB962C8B-B14F-4D97-AF65-F5344CB8AC3E}">
        <p14:creationId xmlns:p14="http://schemas.microsoft.com/office/powerpoint/2010/main" val="40465491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93229"/>
            <a:ext cx="8991600" cy="1323439"/>
          </a:xfrm>
          <a:prstGeom prst="rect">
            <a:avLst/>
          </a:prstGeom>
        </p:spPr>
        <p:txBody>
          <a:bodyPr wrap="square">
            <a:spAutoFit/>
          </a:bodyPr>
          <a:lstStyle/>
          <a:p>
            <a:r>
              <a:rPr lang="de-DE" sz="2800" b="1" dirty="0" smtClean="0">
                <a:solidFill>
                  <a:prstClr val="black"/>
                </a:solidFill>
                <a:latin typeface="Calibri"/>
              </a:rPr>
              <a:t>Strictly Binary Tree</a:t>
            </a:r>
            <a:endParaRPr lang="en-GB" sz="2800" b="1" dirty="0" smtClean="0">
              <a:solidFill>
                <a:prstClr val="black"/>
              </a:solidFill>
              <a:latin typeface="Calibri"/>
            </a:endParaRPr>
          </a:p>
          <a:p>
            <a:endParaRPr lang="en-GB" sz="2800" b="1" dirty="0" smtClean="0">
              <a:solidFill>
                <a:prstClr val="black"/>
              </a:solidFill>
              <a:latin typeface="Calibri"/>
            </a:endParaRPr>
          </a:p>
          <a:p>
            <a:endParaRPr lang="en-GB" sz="2400" dirty="0">
              <a:solidFill>
                <a:prstClr val="black"/>
              </a:solidFill>
              <a:latin typeface="Calibri"/>
            </a:endParaRPr>
          </a:p>
        </p:txBody>
      </p:sp>
      <p:sp>
        <p:nvSpPr>
          <p:cNvPr id="5" name="Rectangle 4"/>
          <p:cNvSpPr/>
          <p:nvPr/>
        </p:nvSpPr>
        <p:spPr>
          <a:xfrm>
            <a:off x="228600" y="1261408"/>
            <a:ext cx="8991600" cy="830997"/>
          </a:xfrm>
          <a:prstGeom prst="rect">
            <a:avLst/>
          </a:prstGeom>
        </p:spPr>
        <p:txBody>
          <a:bodyPr wrap="square">
            <a:spAutoFit/>
          </a:bodyPr>
          <a:lstStyle/>
          <a:p>
            <a:r>
              <a:rPr lang="en-GB" sz="2400" dirty="0">
                <a:latin typeface="+mn-lt"/>
              </a:rPr>
              <a:t>Strictly binary tree data structure is used to represent mathematical expressions.</a:t>
            </a:r>
            <a:endParaRPr lang="en-US" sz="2400" dirty="0">
              <a:solidFill>
                <a:prstClr val="black"/>
              </a:solidFill>
              <a:latin typeface="+mn-lt"/>
            </a:endParaRPr>
          </a:p>
        </p:txBody>
      </p:sp>
      <p:pic>
        <p:nvPicPr>
          <p:cNvPr id="17410" name="Picture 2" descr="http://btechsmartclass.com/DS/images/Strictly%20BT%20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90800"/>
            <a:ext cx="7746216" cy="331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26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93229"/>
            <a:ext cx="8991600" cy="1323439"/>
          </a:xfrm>
          <a:prstGeom prst="rect">
            <a:avLst/>
          </a:prstGeom>
        </p:spPr>
        <p:txBody>
          <a:bodyPr wrap="square">
            <a:spAutoFit/>
          </a:bodyPr>
          <a:lstStyle/>
          <a:p>
            <a:r>
              <a:rPr lang="en-US" sz="2800" b="1" dirty="0">
                <a:latin typeface="+mn-lt"/>
              </a:rPr>
              <a:t>Complete Binary Tree</a:t>
            </a:r>
          </a:p>
          <a:p>
            <a:endParaRPr lang="en-GB" sz="2800" b="1" dirty="0" smtClean="0">
              <a:solidFill>
                <a:prstClr val="black"/>
              </a:solidFill>
              <a:latin typeface="+mn-lt"/>
            </a:endParaRPr>
          </a:p>
          <a:p>
            <a:endParaRPr lang="en-GB" sz="2400" dirty="0">
              <a:solidFill>
                <a:prstClr val="black"/>
              </a:solidFill>
              <a:latin typeface="+mn-lt"/>
            </a:endParaRPr>
          </a:p>
        </p:txBody>
      </p:sp>
      <p:sp>
        <p:nvSpPr>
          <p:cNvPr id="5" name="Rectangle 4"/>
          <p:cNvSpPr/>
          <p:nvPr/>
        </p:nvSpPr>
        <p:spPr>
          <a:xfrm>
            <a:off x="228600" y="1601212"/>
            <a:ext cx="8991600" cy="3046988"/>
          </a:xfrm>
          <a:prstGeom prst="rect">
            <a:avLst/>
          </a:prstGeom>
        </p:spPr>
        <p:txBody>
          <a:bodyPr wrap="square">
            <a:spAutoFit/>
          </a:bodyPr>
          <a:lstStyle/>
          <a:p>
            <a:r>
              <a:rPr lang="en-GB" sz="2400" b="1" dirty="0">
                <a:latin typeface="+mn-lt"/>
              </a:rPr>
              <a:t>A binary tree in which every internal node has exactly two children and all leaf nodes are at same level is called Complete Binary Tree</a:t>
            </a:r>
            <a:r>
              <a:rPr lang="en-GB" sz="2400" b="1" dirty="0" smtClean="0">
                <a:latin typeface="+mn-lt"/>
              </a:rPr>
              <a:t>.</a:t>
            </a:r>
          </a:p>
          <a:p>
            <a:endParaRPr lang="en-GB" sz="2400" dirty="0">
              <a:solidFill>
                <a:prstClr val="black"/>
              </a:solidFill>
              <a:latin typeface="+mn-lt"/>
            </a:endParaRPr>
          </a:p>
          <a:p>
            <a:r>
              <a:rPr lang="en-GB" sz="2400" dirty="0">
                <a:latin typeface="+mn-lt"/>
              </a:rPr>
              <a:t>Complete binary tree is also called as </a:t>
            </a:r>
            <a:r>
              <a:rPr lang="en-GB" sz="2400" b="1" dirty="0">
                <a:latin typeface="+mn-lt"/>
              </a:rPr>
              <a:t>Perfect Binary </a:t>
            </a:r>
            <a:r>
              <a:rPr lang="en-GB" sz="2400" b="1" dirty="0" smtClean="0">
                <a:latin typeface="+mn-lt"/>
              </a:rPr>
              <a:t>Tree</a:t>
            </a:r>
          </a:p>
          <a:p>
            <a:endParaRPr lang="en-GB" sz="2400" b="1" dirty="0">
              <a:solidFill>
                <a:prstClr val="black"/>
              </a:solidFill>
              <a:latin typeface="+mn-lt"/>
            </a:endParaRPr>
          </a:p>
          <a:p>
            <a:r>
              <a:rPr lang="en-GB" sz="2400" dirty="0" smtClean="0">
                <a:latin typeface="+mn-lt"/>
              </a:rPr>
              <a:t>At </a:t>
            </a:r>
            <a:r>
              <a:rPr lang="en-GB" sz="2400" dirty="0">
                <a:latin typeface="+mn-lt"/>
              </a:rPr>
              <a:t>every level of complete binary tree there must be 2</a:t>
            </a:r>
            <a:r>
              <a:rPr lang="en-GB" sz="2400" baseline="30000" dirty="0">
                <a:latin typeface="+mn-lt"/>
              </a:rPr>
              <a:t>level</a:t>
            </a:r>
            <a:r>
              <a:rPr lang="en-GB" sz="2400" dirty="0">
                <a:latin typeface="+mn-lt"/>
              </a:rPr>
              <a:t> number of nodes. For example at level 2 there must be 2</a:t>
            </a:r>
            <a:r>
              <a:rPr lang="en-GB" sz="2400" baseline="30000" dirty="0">
                <a:latin typeface="+mn-lt"/>
              </a:rPr>
              <a:t>2</a:t>
            </a:r>
            <a:r>
              <a:rPr lang="en-GB" sz="2400" dirty="0">
                <a:latin typeface="+mn-lt"/>
              </a:rPr>
              <a:t> = 4 nodes and at level 3 there must be 2</a:t>
            </a:r>
            <a:r>
              <a:rPr lang="en-GB" sz="2400" baseline="30000" dirty="0">
                <a:latin typeface="+mn-lt"/>
              </a:rPr>
              <a:t>3</a:t>
            </a:r>
            <a:r>
              <a:rPr lang="en-GB" sz="2400" dirty="0">
                <a:latin typeface="+mn-lt"/>
              </a:rPr>
              <a:t> = 8 nodes.</a:t>
            </a:r>
            <a:endParaRPr lang="en-US" sz="2400" dirty="0">
              <a:solidFill>
                <a:prstClr val="black"/>
              </a:solidFill>
              <a:latin typeface="+mn-lt"/>
            </a:endParaRPr>
          </a:p>
        </p:txBody>
      </p:sp>
    </p:spTree>
    <p:extLst>
      <p:ext uri="{BB962C8B-B14F-4D97-AF65-F5344CB8AC3E}">
        <p14:creationId xmlns:p14="http://schemas.microsoft.com/office/powerpoint/2010/main" val="33537508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93229"/>
            <a:ext cx="8991600" cy="1323439"/>
          </a:xfrm>
          <a:prstGeom prst="rect">
            <a:avLst/>
          </a:prstGeom>
        </p:spPr>
        <p:txBody>
          <a:bodyPr wrap="square">
            <a:spAutoFit/>
          </a:bodyPr>
          <a:lstStyle/>
          <a:p>
            <a:r>
              <a:rPr lang="en-US" sz="2800" b="1" dirty="0">
                <a:solidFill>
                  <a:prstClr val="black"/>
                </a:solidFill>
                <a:latin typeface="Calibri"/>
              </a:rPr>
              <a:t>Complete Binary Tree</a:t>
            </a:r>
          </a:p>
          <a:p>
            <a:endParaRPr lang="en-GB" sz="2800" b="1" dirty="0" smtClean="0">
              <a:solidFill>
                <a:prstClr val="black"/>
              </a:solidFill>
              <a:latin typeface="Calibri"/>
            </a:endParaRPr>
          </a:p>
          <a:p>
            <a:endParaRPr lang="en-GB" sz="2400" dirty="0">
              <a:solidFill>
                <a:prstClr val="black"/>
              </a:solidFill>
              <a:latin typeface="Calibri"/>
            </a:endParaRPr>
          </a:p>
        </p:txBody>
      </p:sp>
      <p:pic>
        <p:nvPicPr>
          <p:cNvPr id="18434" name="Picture 2" descr="http://btechsmartclass.com/DS/images/Complete%20Binary%20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62100"/>
            <a:ext cx="82677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93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593229"/>
            <a:ext cx="8991600" cy="1692771"/>
          </a:xfrm>
          <a:prstGeom prst="rect">
            <a:avLst/>
          </a:prstGeom>
        </p:spPr>
        <p:txBody>
          <a:bodyPr wrap="square">
            <a:spAutoFit/>
          </a:bodyPr>
          <a:lstStyle/>
          <a:p>
            <a:r>
              <a:rPr lang="en-US" sz="2800" b="1" dirty="0" smtClean="0">
                <a:latin typeface="+mn-lt"/>
              </a:rPr>
              <a:t>Extended </a:t>
            </a:r>
            <a:r>
              <a:rPr lang="en-US" sz="2800" b="1" dirty="0">
                <a:latin typeface="+mn-lt"/>
              </a:rPr>
              <a:t>Binary Tree</a:t>
            </a:r>
          </a:p>
          <a:p>
            <a:endParaRPr lang="en-GB" sz="2800" b="1" dirty="0" smtClean="0">
              <a:solidFill>
                <a:prstClr val="black"/>
              </a:solidFill>
              <a:latin typeface="+mn-lt"/>
            </a:endParaRPr>
          </a:p>
          <a:p>
            <a:r>
              <a:rPr lang="en-GB" sz="2400" dirty="0">
                <a:solidFill>
                  <a:prstClr val="black"/>
                </a:solidFill>
                <a:latin typeface="+mn-lt"/>
              </a:rPr>
              <a:t>The full binary </a:t>
            </a:r>
            <a:r>
              <a:rPr lang="en-GB" sz="2400" dirty="0" smtClean="0">
                <a:solidFill>
                  <a:prstClr val="black"/>
                </a:solidFill>
                <a:latin typeface="+mn-lt"/>
              </a:rPr>
              <a:t>tree/strictly binary tree </a:t>
            </a:r>
            <a:r>
              <a:rPr lang="en-GB" sz="2400" dirty="0">
                <a:solidFill>
                  <a:prstClr val="black"/>
                </a:solidFill>
                <a:latin typeface="+mn-lt"/>
              </a:rPr>
              <a:t>obtained by adding dummy nodes to a binary tree is called as </a:t>
            </a:r>
            <a:r>
              <a:rPr lang="en-GB" sz="2400" b="1" dirty="0">
                <a:solidFill>
                  <a:prstClr val="black"/>
                </a:solidFill>
                <a:latin typeface="+mn-lt"/>
              </a:rPr>
              <a:t>Extended Binary Tree.</a:t>
            </a:r>
          </a:p>
        </p:txBody>
      </p:sp>
      <p:pic>
        <p:nvPicPr>
          <p:cNvPr id="20482" name="Picture 2" descr="http://btechsmartclass.com/DS/images/Extended%20Binary%20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19400"/>
            <a:ext cx="84582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1966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Rectangle 3"/>
          <p:cNvSpPr/>
          <p:nvPr/>
        </p:nvSpPr>
        <p:spPr>
          <a:xfrm>
            <a:off x="152400" y="593229"/>
            <a:ext cx="8991600" cy="523220"/>
          </a:xfrm>
          <a:prstGeom prst="rect">
            <a:avLst/>
          </a:prstGeom>
        </p:spPr>
        <p:txBody>
          <a:bodyPr wrap="square">
            <a:spAutoFit/>
          </a:bodyPr>
          <a:lstStyle/>
          <a:p>
            <a:r>
              <a:rPr lang="en-US" sz="2800" b="1" dirty="0">
                <a:latin typeface="+mn-lt"/>
              </a:rPr>
              <a:t>Binary Tree </a:t>
            </a:r>
            <a:r>
              <a:rPr lang="en-US" sz="2800" b="1" dirty="0" smtClean="0">
                <a:latin typeface="+mn-lt"/>
              </a:rPr>
              <a:t>Representations</a:t>
            </a:r>
            <a:endParaRPr lang="en-GB" sz="2800" b="1" dirty="0" smtClean="0">
              <a:solidFill>
                <a:prstClr val="black"/>
              </a:solidFill>
              <a:latin typeface="+mn-lt"/>
            </a:endParaRPr>
          </a:p>
        </p:txBody>
      </p:sp>
      <p:sp>
        <p:nvSpPr>
          <p:cNvPr id="5" name="Rectangle 4"/>
          <p:cNvSpPr/>
          <p:nvPr/>
        </p:nvSpPr>
        <p:spPr>
          <a:xfrm>
            <a:off x="178049" y="1383268"/>
            <a:ext cx="2449581" cy="400110"/>
          </a:xfrm>
          <a:prstGeom prst="rect">
            <a:avLst/>
          </a:prstGeom>
        </p:spPr>
        <p:txBody>
          <a:bodyPr wrap="none">
            <a:spAutoFit/>
          </a:bodyPr>
          <a:lstStyle/>
          <a:p>
            <a:r>
              <a:rPr lang="en-US" sz="2000" b="1" dirty="0">
                <a:latin typeface="+mn-lt"/>
              </a:rPr>
              <a:t>Array Representation</a:t>
            </a:r>
            <a:endParaRPr lang="en-US" sz="2000" b="1" i="0" dirty="0">
              <a:effectLst/>
              <a:latin typeface="+mn-lt"/>
            </a:endParaRPr>
          </a:p>
        </p:txBody>
      </p:sp>
      <p:pic>
        <p:nvPicPr>
          <p:cNvPr id="21506" name="Picture 2" descr="http://btechsmartclass.com/DS/images/Binary%20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790700"/>
            <a:ext cx="666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btechsmartclass.com/DS/images/BT%20Array%20Represen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334000"/>
            <a:ext cx="8981504" cy="1122688"/>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p:cNvSpPr/>
          <p:nvPr/>
        </p:nvSpPr>
        <p:spPr>
          <a:xfrm>
            <a:off x="4191000" y="4495800"/>
            <a:ext cx="533400" cy="9906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190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51282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Rectangle 3"/>
          <p:cNvSpPr/>
          <p:nvPr/>
        </p:nvSpPr>
        <p:spPr>
          <a:xfrm>
            <a:off x="152400" y="593229"/>
            <a:ext cx="8991600" cy="523220"/>
          </a:xfrm>
          <a:prstGeom prst="rect">
            <a:avLst/>
          </a:prstGeom>
        </p:spPr>
        <p:txBody>
          <a:bodyPr wrap="square">
            <a:spAutoFit/>
          </a:bodyPr>
          <a:lstStyle/>
          <a:p>
            <a:r>
              <a:rPr lang="en-US" sz="2800" b="1" dirty="0">
                <a:solidFill>
                  <a:prstClr val="black"/>
                </a:solidFill>
                <a:latin typeface="Calibri"/>
              </a:rPr>
              <a:t>Binary Tree </a:t>
            </a:r>
            <a:r>
              <a:rPr lang="en-US" sz="2800" b="1" dirty="0" smtClean="0">
                <a:solidFill>
                  <a:prstClr val="black"/>
                </a:solidFill>
                <a:latin typeface="Calibri"/>
              </a:rPr>
              <a:t>Representations</a:t>
            </a:r>
            <a:endParaRPr lang="en-GB" sz="2800" b="1" dirty="0" smtClean="0">
              <a:solidFill>
                <a:prstClr val="black"/>
              </a:solidFill>
              <a:latin typeface="Calibri"/>
            </a:endParaRPr>
          </a:p>
        </p:txBody>
      </p:sp>
      <p:sp>
        <p:nvSpPr>
          <p:cNvPr id="5" name="Rectangle 4"/>
          <p:cNvSpPr/>
          <p:nvPr/>
        </p:nvSpPr>
        <p:spPr>
          <a:xfrm>
            <a:off x="216634" y="1143000"/>
            <a:ext cx="8611332" cy="830997"/>
          </a:xfrm>
          <a:prstGeom prst="rect">
            <a:avLst/>
          </a:prstGeom>
        </p:spPr>
        <p:txBody>
          <a:bodyPr wrap="none">
            <a:spAutoFit/>
          </a:bodyPr>
          <a:lstStyle/>
          <a:p>
            <a:r>
              <a:rPr lang="en-US" sz="2400" b="1" dirty="0" smtClean="0">
                <a:solidFill>
                  <a:prstClr val="black"/>
                </a:solidFill>
                <a:latin typeface="Calibri"/>
              </a:rPr>
              <a:t>Linked List Representation  </a:t>
            </a:r>
            <a:r>
              <a:rPr lang="en-GB" sz="2400" dirty="0">
                <a:latin typeface="+mn-lt"/>
              </a:rPr>
              <a:t>In this linked list representation, a </a:t>
            </a:r>
            <a:r>
              <a:rPr lang="en-GB" sz="2400" dirty="0" smtClean="0">
                <a:latin typeface="+mn-lt"/>
              </a:rPr>
              <a:t>node</a:t>
            </a:r>
          </a:p>
          <a:p>
            <a:r>
              <a:rPr lang="en-GB" sz="2400" dirty="0" smtClean="0">
                <a:latin typeface="+mn-lt"/>
              </a:rPr>
              <a:t> </a:t>
            </a:r>
            <a:r>
              <a:rPr lang="en-GB" sz="2400" dirty="0">
                <a:latin typeface="+mn-lt"/>
              </a:rPr>
              <a:t>has the following structure</a:t>
            </a:r>
            <a:r>
              <a:rPr lang="en-GB" sz="2400" dirty="0" smtClean="0">
                <a:latin typeface="+mn-lt"/>
              </a:rPr>
              <a:t>...</a:t>
            </a:r>
            <a:endParaRPr lang="en-US" sz="2400" b="1" dirty="0">
              <a:solidFill>
                <a:prstClr val="black"/>
              </a:solidFill>
              <a:latin typeface="Calibri"/>
            </a:endParaRPr>
          </a:p>
        </p:txBody>
      </p:sp>
      <p:pic>
        <p:nvPicPr>
          <p:cNvPr id="22530" name="Picture 2" descr="http://btechsmartclass.com/DS/images/BT%20Linked%20List%20Re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223237"/>
            <a:ext cx="5337845" cy="35585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btechsmartclass.com/DS/images/Binary%20T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3848100"/>
            <a:ext cx="666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3962400" y="4873463"/>
            <a:ext cx="762000" cy="40717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2" name="Picture 4" descr="http://btechsmartclass.com/DS/images/BT%20LR%20N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4800" y="1854923"/>
            <a:ext cx="57150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37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2800" dirty="0" smtClean="0">
                <a:solidFill>
                  <a:srgbClr val="7E1B68"/>
                </a:solidFill>
                <a:latin typeface="Calibri"/>
              </a:rPr>
              <a:t>Tree Traversal (BST</a:t>
            </a:r>
            <a:r>
              <a:rPr lang="en-US" sz="2800" dirty="0">
                <a:solidFill>
                  <a:srgbClr val="7E1B68"/>
                </a:solidFill>
                <a:latin typeface="Calibri"/>
              </a:rPr>
              <a:t>)</a:t>
            </a:r>
            <a:endParaRPr sz="2800" dirty="0">
              <a:solidFill>
                <a:srgbClr val="7E1B68"/>
              </a:solidFill>
              <a:latin typeface="Calibri"/>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5" name="Rectangle 4"/>
          <p:cNvSpPr/>
          <p:nvPr/>
        </p:nvSpPr>
        <p:spPr>
          <a:xfrm>
            <a:off x="228600" y="1319748"/>
            <a:ext cx="8839200" cy="4524315"/>
          </a:xfrm>
          <a:prstGeom prst="rect">
            <a:avLst/>
          </a:prstGeom>
        </p:spPr>
        <p:txBody>
          <a:bodyPr wrap="square">
            <a:spAutoFit/>
          </a:bodyPr>
          <a:lstStyle/>
          <a:p>
            <a:r>
              <a:rPr lang="en-GB" sz="2400" dirty="0">
                <a:latin typeface="+mn-lt"/>
              </a:rPr>
              <a:t>Traversal is a process to visit all the nodes of a tree and may print their values too. Because, all nodes are connected via edges (links) we always start from the root (head) node. That is, we cannot randomly access a node in a tree. There are three ways which we use to traverse a tree </a:t>
            </a:r>
            <a:r>
              <a:rPr lang="en-GB" sz="2400" dirty="0" smtClean="0">
                <a:latin typeface="+mn-lt"/>
              </a:rPr>
              <a:t>−</a:t>
            </a:r>
          </a:p>
          <a:p>
            <a:endParaRPr lang="en-GB" sz="2400" dirty="0">
              <a:latin typeface="+mn-lt"/>
            </a:endParaRPr>
          </a:p>
          <a:p>
            <a:pPr marL="457200" indent="-457200">
              <a:buFont typeface="+mj-lt"/>
              <a:buAutoNum type="arabicPeriod"/>
            </a:pPr>
            <a:r>
              <a:rPr lang="en-GB" sz="2400" b="1" dirty="0">
                <a:latin typeface="+mn-lt"/>
              </a:rPr>
              <a:t>In-order Traversal</a:t>
            </a:r>
          </a:p>
          <a:p>
            <a:pPr marL="457200" indent="-457200">
              <a:buFont typeface="+mj-lt"/>
              <a:buAutoNum type="arabicPeriod"/>
            </a:pPr>
            <a:r>
              <a:rPr lang="en-GB" sz="2400" b="1" dirty="0">
                <a:latin typeface="+mn-lt"/>
              </a:rPr>
              <a:t>Pre-order Traversal</a:t>
            </a:r>
          </a:p>
          <a:p>
            <a:pPr marL="457200" indent="-457200">
              <a:buFont typeface="+mj-lt"/>
              <a:buAutoNum type="arabicPeriod"/>
            </a:pPr>
            <a:r>
              <a:rPr lang="en-GB" sz="2400" b="1" dirty="0">
                <a:latin typeface="+mn-lt"/>
              </a:rPr>
              <a:t>Post-order </a:t>
            </a:r>
            <a:r>
              <a:rPr lang="en-GB" sz="2400" b="1" dirty="0" smtClean="0">
                <a:latin typeface="+mn-lt"/>
              </a:rPr>
              <a:t>Traversal</a:t>
            </a:r>
          </a:p>
          <a:p>
            <a:endParaRPr lang="en-GB" sz="2400" dirty="0">
              <a:latin typeface="+mn-lt"/>
            </a:endParaRPr>
          </a:p>
          <a:p>
            <a:r>
              <a:rPr lang="en-GB" sz="2400" dirty="0">
                <a:latin typeface="+mn-lt"/>
              </a:rPr>
              <a:t>Generally, we traverse a tree to search or locate a given item or key in the tree or to print all the values it contains.</a:t>
            </a:r>
          </a:p>
        </p:txBody>
      </p:sp>
    </p:spTree>
    <p:extLst>
      <p:ext uri="{BB962C8B-B14F-4D97-AF65-F5344CB8AC3E}">
        <p14:creationId xmlns:p14="http://schemas.microsoft.com/office/powerpoint/2010/main" val="26417925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2800">
                <a:solidFill>
                  <a:srgbClr val="7E1B68"/>
                </a:solidFill>
                <a:latin typeface="Calibri"/>
              </a:rPr>
              <a:t>Tree Traversal (BST)</a:t>
            </a:r>
            <a:endParaRPr sz="2800">
              <a:solidFill>
                <a:srgbClr val="7E1B68"/>
              </a:solidFill>
              <a:latin typeface="Calibri"/>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5" name="Rectangle 4"/>
          <p:cNvSpPr/>
          <p:nvPr/>
        </p:nvSpPr>
        <p:spPr>
          <a:xfrm>
            <a:off x="228600" y="990600"/>
            <a:ext cx="8839200" cy="830997"/>
          </a:xfrm>
          <a:prstGeom prst="rect">
            <a:avLst/>
          </a:prstGeom>
        </p:spPr>
        <p:txBody>
          <a:bodyPr wrap="square">
            <a:spAutoFit/>
          </a:bodyPr>
          <a:lstStyle/>
          <a:p>
            <a:r>
              <a:rPr lang="en-GB" sz="2400" b="1" dirty="0" smtClean="0">
                <a:solidFill>
                  <a:prstClr val="black"/>
                </a:solidFill>
                <a:latin typeface="Calibri"/>
              </a:rPr>
              <a:t>In-order Traversal</a:t>
            </a:r>
          </a:p>
          <a:p>
            <a:endParaRPr lang="en-GB" sz="2400" b="1" dirty="0">
              <a:solidFill>
                <a:prstClr val="black"/>
              </a:solidFill>
              <a:latin typeface="Calibri"/>
            </a:endParaRPr>
          </a:p>
        </p:txBody>
      </p:sp>
      <p:sp>
        <p:nvSpPr>
          <p:cNvPr id="4" name="Rectangle 3"/>
          <p:cNvSpPr/>
          <p:nvPr/>
        </p:nvSpPr>
        <p:spPr>
          <a:xfrm>
            <a:off x="304800" y="1689080"/>
            <a:ext cx="8839200" cy="3416320"/>
          </a:xfrm>
          <a:prstGeom prst="rect">
            <a:avLst/>
          </a:prstGeom>
        </p:spPr>
        <p:txBody>
          <a:bodyPr wrap="square">
            <a:spAutoFit/>
          </a:bodyPr>
          <a:lstStyle/>
          <a:p>
            <a:pPr algn="just"/>
            <a:r>
              <a:rPr lang="en-GB" sz="2400" dirty="0">
                <a:solidFill>
                  <a:srgbClr val="000000"/>
                </a:solidFill>
                <a:latin typeface="+mn-lt"/>
              </a:rPr>
              <a:t>In this traversal method, the left </a:t>
            </a:r>
            <a:r>
              <a:rPr lang="en-GB" sz="2400" dirty="0" err="1">
                <a:solidFill>
                  <a:srgbClr val="000000"/>
                </a:solidFill>
                <a:latin typeface="+mn-lt"/>
              </a:rPr>
              <a:t>subtree</a:t>
            </a:r>
            <a:r>
              <a:rPr lang="en-GB" sz="2400" dirty="0">
                <a:solidFill>
                  <a:srgbClr val="000000"/>
                </a:solidFill>
                <a:latin typeface="+mn-lt"/>
              </a:rPr>
              <a:t> is visited first, </a:t>
            </a:r>
            <a:endParaRPr lang="en-GB" sz="2400" dirty="0" smtClean="0">
              <a:solidFill>
                <a:srgbClr val="000000"/>
              </a:solidFill>
              <a:latin typeface="+mn-lt"/>
            </a:endParaRPr>
          </a:p>
          <a:p>
            <a:pPr algn="just"/>
            <a:endParaRPr lang="en-GB" sz="2400" dirty="0">
              <a:solidFill>
                <a:srgbClr val="000000"/>
              </a:solidFill>
              <a:latin typeface="+mn-lt"/>
            </a:endParaRPr>
          </a:p>
          <a:p>
            <a:pPr algn="just"/>
            <a:r>
              <a:rPr lang="en-GB" sz="2400" dirty="0" smtClean="0">
                <a:solidFill>
                  <a:srgbClr val="000000"/>
                </a:solidFill>
                <a:latin typeface="+mn-lt"/>
              </a:rPr>
              <a:t>Then </a:t>
            </a:r>
            <a:r>
              <a:rPr lang="en-GB" sz="2400" dirty="0">
                <a:solidFill>
                  <a:srgbClr val="000000"/>
                </a:solidFill>
                <a:latin typeface="+mn-lt"/>
              </a:rPr>
              <a:t>the root and later the right sub-tree. </a:t>
            </a:r>
            <a:endParaRPr lang="en-GB" sz="2400" dirty="0" smtClean="0">
              <a:solidFill>
                <a:srgbClr val="000000"/>
              </a:solidFill>
              <a:latin typeface="+mn-lt"/>
            </a:endParaRPr>
          </a:p>
          <a:p>
            <a:pPr algn="just"/>
            <a:endParaRPr lang="en-GB" sz="2400" dirty="0">
              <a:solidFill>
                <a:srgbClr val="000000"/>
              </a:solidFill>
              <a:latin typeface="+mn-lt"/>
            </a:endParaRPr>
          </a:p>
          <a:p>
            <a:pPr algn="just"/>
            <a:r>
              <a:rPr lang="en-GB" sz="2400" dirty="0" smtClean="0">
                <a:solidFill>
                  <a:srgbClr val="000000"/>
                </a:solidFill>
                <a:latin typeface="+mn-lt"/>
              </a:rPr>
              <a:t>We </a:t>
            </a:r>
            <a:r>
              <a:rPr lang="en-GB" sz="2400" dirty="0">
                <a:solidFill>
                  <a:srgbClr val="000000"/>
                </a:solidFill>
                <a:latin typeface="+mn-lt"/>
              </a:rPr>
              <a:t>should always remember that every node may represent a </a:t>
            </a:r>
            <a:r>
              <a:rPr lang="en-GB" sz="2400" dirty="0" err="1">
                <a:solidFill>
                  <a:srgbClr val="000000"/>
                </a:solidFill>
                <a:latin typeface="+mn-lt"/>
              </a:rPr>
              <a:t>subtree</a:t>
            </a:r>
            <a:r>
              <a:rPr lang="en-GB" sz="2400" dirty="0">
                <a:solidFill>
                  <a:srgbClr val="000000"/>
                </a:solidFill>
                <a:latin typeface="+mn-lt"/>
              </a:rPr>
              <a:t> itself</a:t>
            </a:r>
            <a:r>
              <a:rPr lang="en-GB" sz="2400" dirty="0" smtClean="0">
                <a:solidFill>
                  <a:srgbClr val="000000"/>
                </a:solidFill>
                <a:latin typeface="+mn-lt"/>
              </a:rPr>
              <a:t>.</a:t>
            </a:r>
          </a:p>
          <a:p>
            <a:pPr algn="just"/>
            <a:endParaRPr lang="en-GB" sz="2400" dirty="0">
              <a:solidFill>
                <a:srgbClr val="000000"/>
              </a:solidFill>
              <a:latin typeface="+mn-lt"/>
            </a:endParaRPr>
          </a:p>
          <a:p>
            <a:pPr algn="just"/>
            <a:r>
              <a:rPr lang="en-GB" sz="2400" dirty="0">
                <a:solidFill>
                  <a:srgbClr val="000000"/>
                </a:solidFill>
                <a:latin typeface="+mn-lt"/>
              </a:rPr>
              <a:t>If a binary tree is traversed </a:t>
            </a:r>
            <a:r>
              <a:rPr lang="en-GB" sz="2400" b="1" dirty="0">
                <a:solidFill>
                  <a:srgbClr val="000000"/>
                </a:solidFill>
                <a:latin typeface="+mn-lt"/>
              </a:rPr>
              <a:t>in-order</a:t>
            </a:r>
            <a:r>
              <a:rPr lang="en-GB" sz="2400" dirty="0">
                <a:solidFill>
                  <a:srgbClr val="000000"/>
                </a:solidFill>
                <a:latin typeface="+mn-lt"/>
              </a:rPr>
              <a:t>, the output will produce sorted key values in an ascending order.</a:t>
            </a:r>
            <a:endParaRPr lang="en-GB" sz="2400" b="0" i="0" dirty="0">
              <a:solidFill>
                <a:srgbClr val="000000"/>
              </a:solidFill>
              <a:effectLst/>
              <a:latin typeface="+mn-lt"/>
            </a:endParaRPr>
          </a:p>
        </p:txBody>
      </p:sp>
    </p:spTree>
    <p:extLst>
      <p:ext uri="{BB962C8B-B14F-4D97-AF65-F5344CB8AC3E}">
        <p14:creationId xmlns:p14="http://schemas.microsoft.com/office/powerpoint/2010/main" val="2498766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2800">
                <a:solidFill>
                  <a:srgbClr val="7E1B68"/>
                </a:solidFill>
                <a:latin typeface="Calibri"/>
              </a:rPr>
              <a:t>Tree Traversal (BST)</a:t>
            </a:r>
            <a:endParaRPr sz="2800">
              <a:solidFill>
                <a:srgbClr val="7E1B68"/>
              </a:solidFill>
              <a:latin typeface="Calibri"/>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5" name="Rectangle 4"/>
          <p:cNvSpPr/>
          <p:nvPr/>
        </p:nvSpPr>
        <p:spPr>
          <a:xfrm>
            <a:off x="228600" y="990600"/>
            <a:ext cx="8839200" cy="830997"/>
          </a:xfrm>
          <a:prstGeom prst="rect">
            <a:avLst/>
          </a:prstGeom>
        </p:spPr>
        <p:txBody>
          <a:bodyPr wrap="square">
            <a:spAutoFit/>
          </a:bodyPr>
          <a:lstStyle/>
          <a:p>
            <a:r>
              <a:rPr lang="en-GB" sz="2400" b="1" dirty="0" smtClean="0">
                <a:solidFill>
                  <a:prstClr val="black"/>
                </a:solidFill>
                <a:latin typeface="Calibri"/>
              </a:rPr>
              <a:t>In-order Traversal</a:t>
            </a:r>
          </a:p>
          <a:p>
            <a:endParaRPr lang="en-GB" sz="2400" b="1" dirty="0">
              <a:solidFill>
                <a:prstClr val="black"/>
              </a:solidFill>
              <a:latin typeface="Calibri"/>
            </a:endParaRPr>
          </a:p>
        </p:txBody>
      </p:sp>
      <p:pic>
        <p:nvPicPr>
          <p:cNvPr id="6146" name="Picture 2" descr="In Order Travers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4000500"/>
            <a:ext cx="3524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0" y="1371600"/>
            <a:ext cx="8686800" cy="2308324"/>
          </a:xfrm>
          <a:prstGeom prst="rect">
            <a:avLst/>
          </a:prstGeom>
        </p:spPr>
        <p:txBody>
          <a:bodyPr wrap="square">
            <a:spAutoFit/>
          </a:bodyPr>
          <a:lstStyle/>
          <a:p>
            <a:pPr algn="just"/>
            <a:r>
              <a:rPr lang="en-GB" sz="2400" dirty="0">
                <a:solidFill>
                  <a:srgbClr val="000000"/>
                </a:solidFill>
                <a:latin typeface="+mn-lt"/>
              </a:rPr>
              <a:t>We start from </a:t>
            </a:r>
            <a:r>
              <a:rPr lang="en-GB" sz="2400" b="1" dirty="0">
                <a:solidFill>
                  <a:srgbClr val="000000"/>
                </a:solidFill>
                <a:latin typeface="+mn-lt"/>
              </a:rPr>
              <a:t>A</a:t>
            </a:r>
            <a:r>
              <a:rPr lang="en-GB" sz="2400" dirty="0">
                <a:solidFill>
                  <a:srgbClr val="000000"/>
                </a:solidFill>
                <a:latin typeface="+mn-lt"/>
              </a:rPr>
              <a:t>, and following in-order traversal, </a:t>
            </a:r>
            <a:endParaRPr lang="en-GB" sz="2400" dirty="0" smtClean="0">
              <a:solidFill>
                <a:srgbClr val="000000"/>
              </a:solidFill>
              <a:latin typeface="+mn-lt"/>
            </a:endParaRPr>
          </a:p>
          <a:p>
            <a:pPr algn="just"/>
            <a:r>
              <a:rPr lang="en-GB" sz="2400" dirty="0" smtClean="0">
                <a:solidFill>
                  <a:srgbClr val="000000"/>
                </a:solidFill>
                <a:latin typeface="+mn-lt"/>
              </a:rPr>
              <a:t>we </a:t>
            </a:r>
            <a:r>
              <a:rPr lang="en-GB" sz="2400" dirty="0">
                <a:solidFill>
                  <a:srgbClr val="000000"/>
                </a:solidFill>
                <a:latin typeface="+mn-lt"/>
              </a:rPr>
              <a:t>move to its left </a:t>
            </a:r>
            <a:r>
              <a:rPr lang="en-GB" sz="2400" dirty="0" err="1">
                <a:solidFill>
                  <a:srgbClr val="000000"/>
                </a:solidFill>
                <a:latin typeface="+mn-lt"/>
              </a:rPr>
              <a:t>subtree</a:t>
            </a:r>
            <a:r>
              <a:rPr lang="en-GB" sz="2400" dirty="0">
                <a:solidFill>
                  <a:srgbClr val="000000"/>
                </a:solidFill>
                <a:latin typeface="+mn-lt"/>
              </a:rPr>
              <a:t> </a:t>
            </a:r>
            <a:r>
              <a:rPr lang="en-GB" sz="2400" b="1" dirty="0">
                <a:solidFill>
                  <a:srgbClr val="000000"/>
                </a:solidFill>
                <a:latin typeface="+mn-lt"/>
              </a:rPr>
              <a:t>B</a:t>
            </a:r>
            <a:r>
              <a:rPr lang="en-GB" sz="2400" dirty="0">
                <a:solidFill>
                  <a:srgbClr val="000000"/>
                </a:solidFill>
                <a:latin typeface="+mn-lt"/>
              </a:rPr>
              <a:t>. </a:t>
            </a:r>
            <a:endParaRPr lang="en-GB" sz="2400" dirty="0" smtClean="0">
              <a:solidFill>
                <a:srgbClr val="000000"/>
              </a:solidFill>
              <a:latin typeface="+mn-lt"/>
            </a:endParaRPr>
          </a:p>
          <a:p>
            <a:pPr algn="just"/>
            <a:r>
              <a:rPr lang="en-GB" sz="2400" b="1" dirty="0" smtClean="0">
                <a:solidFill>
                  <a:srgbClr val="000000"/>
                </a:solidFill>
                <a:latin typeface="+mn-lt"/>
              </a:rPr>
              <a:t>B</a:t>
            </a:r>
            <a:r>
              <a:rPr lang="en-GB" sz="2400" dirty="0">
                <a:solidFill>
                  <a:srgbClr val="000000"/>
                </a:solidFill>
                <a:latin typeface="+mn-lt"/>
              </a:rPr>
              <a:t> is also traversed in-order. </a:t>
            </a:r>
            <a:endParaRPr lang="en-GB" sz="2400" dirty="0" smtClean="0">
              <a:solidFill>
                <a:srgbClr val="000000"/>
              </a:solidFill>
              <a:latin typeface="+mn-lt"/>
            </a:endParaRPr>
          </a:p>
          <a:p>
            <a:pPr algn="just"/>
            <a:r>
              <a:rPr lang="en-GB" sz="2400" dirty="0" smtClean="0">
                <a:solidFill>
                  <a:srgbClr val="000000"/>
                </a:solidFill>
                <a:latin typeface="+mn-lt"/>
              </a:rPr>
              <a:t>The </a:t>
            </a:r>
            <a:r>
              <a:rPr lang="en-GB" sz="2400" dirty="0">
                <a:solidFill>
                  <a:srgbClr val="000000"/>
                </a:solidFill>
                <a:latin typeface="+mn-lt"/>
              </a:rPr>
              <a:t>process goes on until all the nodes are visited. </a:t>
            </a:r>
            <a:endParaRPr lang="en-GB" sz="2400" dirty="0" smtClean="0">
              <a:solidFill>
                <a:srgbClr val="000000"/>
              </a:solidFill>
              <a:latin typeface="+mn-lt"/>
            </a:endParaRPr>
          </a:p>
          <a:p>
            <a:pPr algn="just"/>
            <a:r>
              <a:rPr lang="en-GB" sz="2400" dirty="0" smtClean="0">
                <a:solidFill>
                  <a:srgbClr val="000000"/>
                </a:solidFill>
                <a:latin typeface="+mn-lt"/>
              </a:rPr>
              <a:t>The </a:t>
            </a:r>
            <a:r>
              <a:rPr lang="en-GB" sz="2400" dirty="0">
                <a:solidFill>
                  <a:srgbClr val="000000"/>
                </a:solidFill>
                <a:latin typeface="+mn-lt"/>
              </a:rPr>
              <a:t>output of </a:t>
            </a:r>
            <a:r>
              <a:rPr lang="en-GB" sz="2400" dirty="0" err="1">
                <a:solidFill>
                  <a:srgbClr val="000000"/>
                </a:solidFill>
                <a:latin typeface="+mn-lt"/>
              </a:rPr>
              <a:t>inorder</a:t>
            </a:r>
            <a:r>
              <a:rPr lang="en-GB" sz="2400" dirty="0">
                <a:solidFill>
                  <a:srgbClr val="000000"/>
                </a:solidFill>
                <a:latin typeface="+mn-lt"/>
              </a:rPr>
              <a:t> traversal of this tree will be </a:t>
            </a:r>
            <a:r>
              <a:rPr lang="en-GB" sz="2400" dirty="0" smtClean="0">
                <a:solidFill>
                  <a:srgbClr val="000000"/>
                </a:solidFill>
                <a:latin typeface="+mn-lt"/>
              </a:rPr>
              <a:t>−</a:t>
            </a:r>
            <a:endParaRPr lang="en-GB" sz="2400" b="1" i="1" dirty="0" smtClean="0">
              <a:solidFill>
                <a:srgbClr val="000000"/>
              </a:solidFill>
              <a:latin typeface="+mn-lt"/>
            </a:endParaRPr>
          </a:p>
          <a:p>
            <a:pPr algn="ctr"/>
            <a:r>
              <a:rPr lang="en-GB" sz="2400" b="1" i="1" dirty="0" smtClean="0">
                <a:solidFill>
                  <a:srgbClr val="000000"/>
                </a:solidFill>
                <a:latin typeface="+mn-lt"/>
              </a:rPr>
              <a:t>D </a:t>
            </a:r>
            <a:r>
              <a:rPr lang="en-GB" sz="2400" b="1" i="1" dirty="0">
                <a:solidFill>
                  <a:srgbClr val="000000"/>
                </a:solidFill>
                <a:latin typeface="+mn-lt"/>
              </a:rPr>
              <a:t>→ B → E → A → F → C → G</a:t>
            </a:r>
            <a:endParaRPr lang="en-GB" sz="2400" b="0" i="0" dirty="0">
              <a:solidFill>
                <a:srgbClr val="000000"/>
              </a:solidFill>
              <a:effectLst/>
              <a:latin typeface="+mn-lt"/>
            </a:endParaRPr>
          </a:p>
        </p:txBody>
      </p:sp>
      <p:sp>
        <p:nvSpPr>
          <p:cNvPr id="8" name="Rectangle 7"/>
          <p:cNvSpPr/>
          <p:nvPr/>
        </p:nvSpPr>
        <p:spPr>
          <a:xfrm>
            <a:off x="247650" y="4114800"/>
            <a:ext cx="5619750" cy="1938992"/>
          </a:xfrm>
          <a:prstGeom prst="rect">
            <a:avLst/>
          </a:prstGeom>
        </p:spPr>
        <p:txBody>
          <a:bodyPr wrap="square">
            <a:spAutoFit/>
          </a:bodyPr>
          <a:lstStyle/>
          <a:p>
            <a:r>
              <a:rPr lang="en-US" sz="2400" b="1" dirty="0">
                <a:latin typeface="+mn-lt"/>
              </a:rPr>
              <a:t>Algorithm</a:t>
            </a:r>
          </a:p>
          <a:p>
            <a:r>
              <a:rPr lang="en-US" sz="2400" dirty="0">
                <a:latin typeface="+mn-lt"/>
              </a:rPr>
              <a:t>Until all nodes are traversed −</a:t>
            </a:r>
          </a:p>
          <a:p>
            <a:r>
              <a:rPr lang="en-US" sz="2400" dirty="0">
                <a:latin typeface="+mn-lt"/>
              </a:rPr>
              <a:t>Step 1 − Recursively traverse left </a:t>
            </a:r>
            <a:r>
              <a:rPr lang="en-US" sz="2400" dirty="0" err="1">
                <a:latin typeface="+mn-lt"/>
              </a:rPr>
              <a:t>subtree</a:t>
            </a:r>
            <a:r>
              <a:rPr lang="en-US" sz="2400" dirty="0">
                <a:latin typeface="+mn-lt"/>
              </a:rPr>
              <a:t>.</a:t>
            </a:r>
          </a:p>
          <a:p>
            <a:r>
              <a:rPr lang="en-US" sz="2400" dirty="0">
                <a:latin typeface="+mn-lt"/>
              </a:rPr>
              <a:t>Step 2 − Visit root node.</a:t>
            </a:r>
          </a:p>
          <a:p>
            <a:r>
              <a:rPr lang="en-US" sz="2400" dirty="0">
                <a:latin typeface="+mn-lt"/>
              </a:rPr>
              <a:t>Step 3 − Recursively traverse right </a:t>
            </a:r>
            <a:r>
              <a:rPr lang="en-US" sz="2400" dirty="0" err="1">
                <a:latin typeface="+mn-lt"/>
              </a:rPr>
              <a:t>subtree</a:t>
            </a:r>
            <a:r>
              <a:rPr lang="en-US" sz="2400" dirty="0">
                <a:latin typeface="+mn-lt"/>
              </a:rPr>
              <a:t>.</a:t>
            </a:r>
          </a:p>
        </p:txBody>
      </p:sp>
    </p:spTree>
    <p:extLst>
      <p:ext uri="{BB962C8B-B14F-4D97-AF65-F5344CB8AC3E}">
        <p14:creationId xmlns:p14="http://schemas.microsoft.com/office/powerpoint/2010/main" val="416893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2800">
                <a:solidFill>
                  <a:srgbClr val="7E1B68"/>
                </a:solidFill>
                <a:latin typeface="Calibri"/>
              </a:rPr>
              <a:t>Tree Traversal (BST)</a:t>
            </a:r>
            <a:endParaRPr sz="2800">
              <a:solidFill>
                <a:srgbClr val="7E1B68"/>
              </a:solidFill>
              <a:latin typeface="Calibri"/>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5" name="Rectangle 4"/>
          <p:cNvSpPr/>
          <p:nvPr/>
        </p:nvSpPr>
        <p:spPr>
          <a:xfrm>
            <a:off x="228600" y="990600"/>
            <a:ext cx="8839200" cy="830997"/>
          </a:xfrm>
          <a:prstGeom prst="rect">
            <a:avLst/>
          </a:prstGeom>
        </p:spPr>
        <p:txBody>
          <a:bodyPr wrap="square">
            <a:spAutoFit/>
          </a:bodyPr>
          <a:lstStyle/>
          <a:p>
            <a:r>
              <a:rPr lang="en-GB" sz="2400" b="1" dirty="0" smtClean="0">
                <a:solidFill>
                  <a:prstClr val="black"/>
                </a:solidFill>
                <a:latin typeface="Calibri"/>
              </a:rPr>
              <a:t>Pre-order Traversal</a:t>
            </a:r>
          </a:p>
          <a:p>
            <a:endParaRPr lang="en-GB" sz="2400" b="1" dirty="0">
              <a:solidFill>
                <a:prstClr val="black"/>
              </a:solidFill>
              <a:latin typeface="Calibri"/>
            </a:endParaRPr>
          </a:p>
        </p:txBody>
      </p:sp>
      <p:sp>
        <p:nvSpPr>
          <p:cNvPr id="4" name="Rectangle 3"/>
          <p:cNvSpPr/>
          <p:nvPr/>
        </p:nvSpPr>
        <p:spPr>
          <a:xfrm>
            <a:off x="304800" y="1689080"/>
            <a:ext cx="8839200" cy="830997"/>
          </a:xfrm>
          <a:prstGeom prst="rect">
            <a:avLst/>
          </a:prstGeom>
        </p:spPr>
        <p:txBody>
          <a:bodyPr wrap="square">
            <a:spAutoFit/>
          </a:bodyPr>
          <a:lstStyle/>
          <a:p>
            <a:pPr algn="just"/>
            <a:r>
              <a:rPr lang="en-GB" sz="2400" dirty="0">
                <a:solidFill>
                  <a:prstClr val="black"/>
                </a:solidFill>
                <a:latin typeface="Calibri"/>
              </a:rPr>
              <a:t>In this traversal method, the root node is visited first, then the left </a:t>
            </a:r>
            <a:r>
              <a:rPr lang="en-GB" sz="2400" dirty="0" err="1">
                <a:solidFill>
                  <a:prstClr val="black"/>
                </a:solidFill>
                <a:latin typeface="Calibri"/>
              </a:rPr>
              <a:t>subtree</a:t>
            </a:r>
            <a:r>
              <a:rPr lang="en-GB" sz="2400" dirty="0">
                <a:solidFill>
                  <a:prstClr val="black"/>
                </a:solidFill>
                <a:latin typeface="Calibri"/>
              </a:rPr>
              <a:t> and finally the right </a:t>
            </a:r>
            <a:r>
              <a:rPr lang="en-GB" sz="2400" dirty="0" err="1">
                <a:solidFill>
                  <a:prstClr val="black"/>
                </a:solidFill>
                <a:latin typeface="Calibri"/>
              </a:rPr>
              <a:t>subtree</a:t>
            </a:r>
            <a:r>
              <a:rPr lang="en-GB" sz="2400" dirty="0">
                <a:solidFill>
                  <a:prstClr val="black"/>
                </a:solidFill>
                <a:latin typeface="Calibri"/>
              </a:rPr>
              <a:t>.</a:t>
            </a:r>
            <a:endParaRPr lang="en-GB" sz="2400" dirty="0">
              <a:solidFill>
                <a:srgbClr val="000000"/>
              </a:solidFill>
              <a:latin typeface="Calibri"/>
            </a:endParaRPr>
          </a:p>
        </p:txBody>
      </p:sp>
      <p:sp>
        <p:nvSpPr>
          <p:cNvPr id="6" name="Rectangle 5"/>
          <p:cNvSpPr/>
          <p:nvPr/>
        </p:nvSpPr>
        <p:spPr>
          <a:xfrm>
            <a:off x="381000" y="2895600"/>
            <a:ext cx="4572000" cy="1938992"/>
          </a:xfrm>
          <a:prstGeom prst="rect">
            <a:avLst/>
          </a:prstGeom>
        </p:spPr>
        <p:txBody>
          <a:bodyPr>
            <a:spAutoFit/>
          </a:bodyPr>
          <a:lstStyle/>
          <a:p>
            <a:r>
              <a:rPr lang="en-US" sz="2000" b="1" dirty="0">
                <a:solidFill>
                  <a:prstClr val="black"/>
                </a:solidFill>
                <a:latin typeface="Calibri"/>
              </a:rPr>
              <a:t>Algorithm</a:t>
            </a:r>
          </a:p>
          <a:p>
            <a:r>
              <a:rPr lang="en-US" sz="2000" dirty="0">
                <a:solidFill>
                  <a:prstClr val="black"/>
                </a:solidFill>
                <a:latin typeface="Calibri"/>
              </a:rPr>
              <a:t>Until all nodes are traversed −</a:t>
            </a:r>
          </a:p>
          <a:p>
            <a:r>
              <a:rPr lang="en-US" sz="2000" dirty="0">
                <a:solidFill>
                  <a:prstClr val="black"/>
                </a:solidFill>
                <a:latin typeface="Calibri"/>
              </a:rPr>
              <a:t>Step 1 − Visit root node.</a:t>
            </a:r>
          </a:p>
          <a:p>
            <a:r>
              <a:rPr lang="en-US" sz="2000" dirty="0">
                <a:solidFill>
                  <a:prstClr val="black"/>
                </a:solidFill>
                <a:latin typeface="Calibri"/>
              </a:rPr>
              <a:t>Step 2 − Recursively traverse left </a:t>
            </a:r>
            <a:r>
              <a:rPr lang="en-US" sz="2000" dirty="0" err="1">
                <a:solidFill>
                  <a:prstClr val="black"/>
                </a:solidFill>
                <a:latin typeface="Calibri"/>
              </a:rPr>
              <a:t>subtree</a:t>
            </a:r>
            <a:r>
              <a:rPr lang="en-US" sz="2000" dirty="0">
                <a:solidFill>
                  <a:prstClr val="black"/>
                </a:solidFill>
                <a:latin typeface="Calibri"/>
              </a:rPr>
              <a:t>.</a:t>
            </a:r>
          </a:p>
          <a:p>
            <a:r>
              <a:rPr lang="en-US" sz="2000" dirty="0">
                <a:solidFill>
                  <a:prstClr val="black"/>
                </a:solidFill>
                <a:latin typeface="Calibri"/>
              </a:rPr>
              <a:t>Step 3 − Recursively traverse right </a:t>
            </a:r>
            <a:r>
              <a:rPr lang="en-US" sz="2000" dirty="0" err="1">
                <a:solidFill>
                  <a:prstClr val="black"/>
                </a:solidFill>
                <a:latin typeface="Calibri"/>
              </a:rPr>
              <a:t>subtree</a:t>
            </a:r>
            <a:r>
              <a:rPr lang="en-US" sz="2000" dirty="0">
                <a:solidFill>
                  <a:prstClr val="black"/>
                </a:solidFill>
                <a:latin typeface="Calibri"/>
              </a:rPr>
              <a:t>.</a:t>
            </a:r>
          </a:p>
        </p:txBody>
      </p:sp>
      <p:sp>
        <p:nvSpPr>
          <p:cNvPr id="7" name="Rectangle 6"/>
          <p:cNvSpPr/>
          <p:nvPr/>
        </p:nvSpPr>
        <p:spPr>
          <a:xfrm>
            <a:off x="2710753" y="6336268"/>
            <a:ext cx="3722494" cy="369332"/>
          </a:xfrm>
          <a:prstGeom prst="rect">
            <a:avLst/>
          </a:prstGeom>
        </p:spPr>
        <p:txBody>
          <a:bodyPr wrap="none">
            <a:spAutoFit/>
          </a:bodyPr>
          <a:lstStyle/>
          <a:p>
            <a:r>
              <a:rPr lang="en-US" b="1" i="1" dirty="0">
                <a:solidFill>
                  <a:srgbClr val="000000"/>
                </a:solidFill>
                <a:latin typeface="Verdana" panose="020B0604030504040204" pitchFamily="34" charset="0"/>
              </a:rPr>
              <a:t>A → B → D → E → C → F → G</a:t>
            </a:r>
            <a:endParaRPr lang="en-US" dirty="0">
              <a:solidFill>
                <a:prstClr val="black"/>
              </a:solidFill>
            </a:endParaRPr>
          </a:p>
        </p:txBody>
      </p:sp>
      <p:sp>
        <p:nvSpPr>
          <p:cNvPr id="8" name="TextBox 7"/>
          <p:cNvSpPr txBox="1"/>
          <p:nvPr/>
        </p:nvSpPr>
        <p:spPr>
          <a:xfrm>
            <a:off x="2743200" y="5867400"/>
            <a:ext cx="1371600" cy="369332"/>
          </a:xfrm>
          <a:prstGeom prst="rect">
            <a:avLst/>
          </a:prstGeom>
          <a:noFill/>
        </p:spPr>
        <p:txBody>
          <a:bodyPr wrap="square" rtlCol="0">
            <a:spAutoFit/>
          </a:bodyPr>
          <a:lstStyle/>
          <a:p>
            <a:r>
              <a:rPr lang="de-DE" b="1" dirty="0" smtClean="0">
                <a:solidFill>
                  <a:prstClr val="black"/>
                </a:solidFill>
              </a:rPr>
              <a:t>Output:</a:t>
            </a:r>
            <a:endParaRPr lang="en-US" b="1" dirty="0">
              <a:solidFill>
                <a:prstClr val="black"/>
              </a:solidFill>
            </a:endParaRPr>
          </a:p>
        </p:txBody>
      </p:sp>
      <p:pic>
        <p:nvPicPr>
          <p:cNvPr id="15362" name="Picture 2" descr="Pre Order Travers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038732"/>
            <a:ext cx="3676650" cy="298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480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6" name="Picture 2" descr="http://btechsmartclass.com/DS/images/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1524000"/>
            <a:ext cx="889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a:solidFill>
                  <a:srgbClr val="7E1B68"/>
                </a:solidFill>
                <a:latin typeface="Calibri"/>
              </a:rPr>
              <a:t>Tree</a:t>
            </a: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Tree>
    <p:extLst>
      <p:ext uri="{BB962C8B-B14F-4D97-AF65-F5344CB8AC3E}">
        <p14:creationId xmlns:p14="http://schemas.microsoft.com/office/powerpoint/2010/main" val="10847511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2800">
                <a:solidFill>
                  <a:srgbClr val="7E1B68"/>
                </a:solidFill>
                <a:latin typeface="Calibri"/>
              </a:rPr>
              <a:t>Tree Traversal (BST)</a:t>
            </a:r>
            <a:endParaRPr sz="2800">
              <a:solidFill>
                <a:srgbClr val="7E1B68"/>
              </a:solidFill>
              <a:latin typeface="Calibri"/>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5" name="Rectangle 4"/>
          <p:cNvSpPr/>
          <p:nvPr/>
        </p:nvSpPr>
        <p:spPr>
          <a:xfrm>
            <a:off x="228600" y="990600"/>
            <a:ext cx="8839200" cy="830997"/>
          </a:xfrm>
          <a:prstGeom prst="rect">
            <a:avLst/>
          </a:prstGeom>
        </p:spPr>
        <p:txBody>
          <a:bodyPr wrap="square">
            <a:spAutoFit/>
          </a:bodyPr>
          <a:lstStyle/>
          <a:p>
            <a:r>
              <a:rPr lang="en-GB" sz="2400" b="1" dirty="0" smtClean="0">
                <a:solidFill>
                  <a:prstClr val="black"/>
                </a:solidFill>
                <a:latin typeface="Calibri"/>
              </a:rPr>
              <a:t>Post-order Traversal</a:t>
            </a:r>
          </a:p>
          <a:p>
            <a:endParaRPr lang="en-GB" sz="2400" b="1" dirty="0">
              <a:solidFill>
                <a:prstClr val="black"/>
              </a:solidFill>
              <a:latin typeface="Calibri"/>
            </a:endParaRPr>
          </a:p>
        </p:txBody>
      </p:sp>
      <p:sp>
        <p:nvSpPr>
          <p:cNvPr id="4" name="Rectangle 3"/>
          <p:cNvSpPr/>
          <p:nvPr/>
        </p:nvSpPr>
        <p:spPr>
          <a:xfrm>
            <a:off x="304800" y="1607403"/>
            <a:ext cx="8839200" cy="830997"/>
          </a:xfrm>
          <a:prstGeom prst="rect">
            <a:avLst/>
          </a:prstGeom>
        </p:spPr>
        <p:txBody>
          <a:bodyPr wrap="square">
            <a:spAutoFit/>
          </a:bodyPr>
          <a:lstStyle/>
          <a:p>
            <a:pPr algn="just"/>
            <a:r>
              <a:rPr lang="en-GB" sz="2400" dirty="0">
                <a:latin typeface="+mn-lt"/>
              </a:rPr>
              <a:t>First we traverse the left </a:t>
            </a:r>
            <a:r>
              <a:rPr lang="en-GB" sz="2400" dirty="0" err="1">
                <a:latin typeface="+mn-lt"/>
              </a:rPr>
              <a:t>subtree</a:t>
            </a:r>
            <a:r>
              <a:rPr lang="en-GB" sz="2400" dirty="0">
                <a:latin typeface="+mn-lt"/>
              </a:rPr>
              <a:t>, then the right </a:t>
            </a:r>
            <a:r>
              <a:rPr lang="en-GB" sz="2400" dirty="0" err="1">
                <a:latin typeface="+mn-lt"/>
              </a:rPr>
              <a:t>subtree</a:t>
            </a:r>
            <a:r>
              <a:rPr lang="en-GB" sz="2400" dirty="0">
                <a:latin typeface="+mn-lt"/>
              </a:rPr>
              <a:t> and finally the root node.</a:t>
            </a:r>
            <a:endParaRPr lang="en-GB" sz="2400" dirty="0">
              <a:solidFill>
                <a:srgbClr val="000000"/>
              </a:solidFill>
              <a:latin typeface="+mn-lt"/>
            </a:endParaRPr>
          </a:p>
        </p:txBody>
      </p:sp>
      <p:sp>
        <p:nvSpPr>
          <p:cNvPr id="8" name="TextBox 7"/>
          <p:cNvSpPr txBox="1"/>
          <p:nvPr/>
        </p:nvSpPr>
        <p:spPr>
          <a:xfrm>
            <a:off x="2743200" y="5867400"/>
            <a:ext cx="1371600" cy="369332"/>
          </a:xfrm>
          <a:prstGeom prst="rect">
            <a:avLst/>
          </a:prstGeom>
          <a:noFill/>
        </p:spPr>
        <p:txBody>
          <a:bodyPr wrap="square" rtlCol="0">
            <a:spAutoFit/>
          </a:bodyPr>
          <a:lstStyle/>
          <a:p>
            <a:r>
              <a:rPr lang="de-DE" b="1" dirty="0" smtClean="0"/>
              <a:t>Output:</a:t>
            </a:r>
            <a:endParaRPr lang="en-US" b="1" dirty="0"/>
          </a:p>
        </p:txBody>
      </p:sp>
      <p:pic>
        <p:nvPicPr>
          <p:cNvPr id="9" name="Picture 8"/>
          <p:cNvPicPr>
            <a:picLocks noChangeAspect="1"/>
          </p:cNvPicPr>
          <p:nvPr/>
        </p:nvPicPr>
        <p:blipFill>
          <a:blip r:embed="rId3"/>
          <a:stretch>
            <a:fillRect/>
          </a:stretch>
        </p:blipFill>
        <p:spPr>
          <a:xfrm>
            <a:off x="5523139" y="2724150"/>
            <a:ext cx="3533775" cy="2857500"/>
          </a:xfrm>
          <a:prstGeom prst="rect">
            <a:avLst/>
          </a:prstGeom>
        </p:spPr>
      </p:pic>
      <p:sp>
        <p:nvSpPr>
          <p:cNvPr id="12" name="Rectangle 11"/>
          <p:cNvSpPr/>
          <p:nvPr/>
        </p:nvSpPr>
        <p:spPr>
          <a:xfrm>
            <a:off x="2830706" y="6336268"/>
            <a:ext cx="3722494" cy="369332"/>
          </a:xfrm>
          <a:prstGeom prst="rect">
            <a:avLst/>
          </a:prstGeom>
        </p:spPr>
        <p:txBody>
          <a:bodyPr wrap="none">
            <a:spAutoFit/>
          </a:bodyPr>
          <a:lstStyle/>
          <a:p>
            <a:r>
              <a:rPr lang="en-US" b="1" i="1" dirty="0">
                <a:solidFill>
                  <a:srgbClr val="000000"/>
                </a:solidFill>
                <a:latin typeface="Verdana" panose="020B0604030504040204" pitchFamily="34" charset="0"/>
              </a:rPr>
              <a:t>D → E → B → F → G → C → A</a:t>
            </a:r>
            <a:endParaRPr lang="en-US" dirty="0"/>
          </a:p>
        </p:txBody>
      </p:sp>
      <p:sp>
        <p:nvSpPr>
          <p:cNvPr id="13" name="Rectangle 12"/>
          <p:cNvSpPr/>
          <p:nvPr/>
        </p:nvSpPr>
        <p:spPr>
          <a:xfrm>
            <a:off x="152400" y="2743200"/>
            <a:ext cx="5638800" cy="2308324"/>
          </a:xfrm>
          <a:prstGeom prst="rect">
            <a:avLst/>
          </a:prstGeom>
        </p:spPr>
        <p:txBody>
          <a:bodyPr wrap="square">
            <a:spAutoFit/>
          </a:bodyPr>
          <a:lstStyle/>
          <a:p>
            <a:r>
              <a:rPr lang="en-US" sz="2400" b="1" dirty="0" smtClean="0">
                <a:latin typeface="+mn-lt"/>
              </a:rPr>
              <a:t>Algorithm</a:t>
            </a:r>
          </a:p>
          <a:p>
            <a:endParaRPr lang="en-US" sz="2400" b="1" dirty="0">
              <a:latin typeface="+mn-lt"/>
            </a:endParaRPr>
          </a:p>
          <a:p>
            <a:r>
              <a:rPr lang="en-US" sz="2400" dirty="0">
                <a:latin typeface="+mn-lt"/>
              </a:rPr>
              <a:t>Until all nodes are traversed −</a:t>
            </a:r>
          </a:p>
          <a:p>
            <a:r>
              <a:rPr lang="en-US" sz="2400" dirty="0">
                <a:latin typeface="+mn-lt"/>
              </a:rPr>
              <a:t>Step 1 − Recursively traverse left </a:t>
            </a:r>
            <a:r>
              <a:rPr lang="en-US" sz="2400" dirty="0" err="1">
                <a:latin typeface="+mn-lt"/>
              </a:rPr>
              <a:t>subtree</a:t>
            </a:r>
            <a:r>
              <a:rPr lang="en-US" sz="2400" dirty="0">
                <a:latin typeface="+mn-lt"/>
              </a:rPr>
              <a:t>.</a:t>
            </a:r>
          </a:p>
          <a:p>
            <a:r>
              <a:rPr lang="en-US" sz="2400" dirty="0">
                <a:latin typeface="+mn-lt"/>
              </a:rPr>
              <a:t>Step 2 − Recursively traverse right </a:t>
            </a:r>
            <a:r>
              <a:rPr lang="en-US" sz="2400" dirty="0" err="1" smtClean="0">
                <a:latin typeface="+mn-lt"/>
              </a:rPr>
              <a:t>subtree</a:t>
            </a:r>
            <a:endParaRPr lang="en-US" sz="2400" dirty="0">
              <a:latin typeface="+mn-lt"/>
            </a:endParaRPr>
          </a:p>
          <a:p>
            <a:r>
              <a:rPr lang="en-US" sz="2400" dirty="0">
                <a:latin typeface="+mn-lt"/>
              </a:rPr>
              <a:t>Step 3 − Visit root node.</a:t>
            </a:r>
          </a:p>
        </p:txBody>
      </p:sp>
    </p:spTree>
    <p:extLst>
      <p:ext uri="{BB962C8B-B14F-4D97-AF65-F5344CB8AC3E}">
        <p14:creationId xmlns:p14="http://schemas.microsoft.com/office/powerpoint/2010/main" val="3370402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304800" y="651808"/>
            <a:ext cx="8839200" cy="2000548"/>
          </a:xfrm>
          <a:prstGeom prst="rect">
            <a:avLst/>
          </a:prstGeom>
        </p:spPr>
        <p:txBody>
          <a:bodyPr wrap="square">
            <a:spAutoFit/>
          </a:bodyPr>
          <a:lstStyle/>
          <a:p>
            <a:r>
              <a:rPr lang="en-GB" sz="2800" b="1" dirty="0" smtClean="0">
                <a:latin typeface="+mn-lt"/>
              </a:rPr>
              <a:t>Root</a:t>
            </a:r>
            <a:endParaRPr lang="en-GB" sz="2400" dirty="0">
              <a:latin typeface="+mn-lt"/>
            </a:endParaRPr>
          </a:p>
          <a:p>
            <a:r>
              <a:rPr lang="en-GB" sz="2400" dirty="0">
                <a:latin typeface="+mn-lt"/>
              </a:rPr>
              <a:t>In a tree data structure, the </a:t>
            </a:r>
            <a:r>
              <a:rPr lang="en-GB" sz="2400" b="1" dirty="0">
                <a:latin typeface="+mn-lt"/>
              </a:rPr>
              <a:t>first node </a:t>
            </a:r>
            <a:r>
              <a:rPr lang="en-GB" sz="2400" dirty="0">
                <a:latin typeface="+mn-lt"/>
              </a:rPr>
              <a:t>is called as </a:t>
            </a:r>
            <a:r>
              <a:rPr lang="en-GB" sz="2400" b="1" dirty="0">
                <a:latin typeface="+mn-lt"/>
              </a:rPr>
              <a:t>Root Node</a:t>
            </a:r>
            <a:r>
              <a:rPr lang="en-GB" sz="2400" dirty="0">
                <a:latin typeface="+mn-lt"/>
              </a:rPr>
              <a:t>. Every tree must have root node. We can say that root node is the origin of tree data structure. In any tree, there must be only one root node. We never have multiple root nodes in a tree.</a:t>
            </a:r>
            <a:endParaRPr lang="en-US" sz="2400" dirty="0">
              <a:latin typeface="+mn-lt"/>
            </a:endParaRPr>
          </a:p>
        </p:txBody>
      </p:sp>
      <p:pic>
        <p:nvPicPr>
          <p:cNvPr id="5" name="Picture 4"/>
          <p:cNvPicPr>
            <a:picLocks noChangeAspect="1"/>
          </p:cNvPicPr>
          <p:nvPr/>
        </p:nvPicPr>
        <p:blipFill>
          <a:blip r:embed="rId3"/>
          <a:stretch>
            <a:fillRect/>
          </a:stretch>
        </p:blipFill>
        <p:spPr>
          <a:xfrm>
            <a:off x="938054" y="2775109"/>
            <a:ext cx="7748746" cy="3320891"/>
          </a:xfrm>
          <a:prstGeom prst="rect">
            <a:avLst/>
          </a:prstGeom>
        </p:spPr>
      </p:pic>
    </p:spTree>
    <p:extLst>
      <p:ext uri="{BB962C8B-B14F-4D97-AF65-F5344CB8AC3E}">
        <p14:creationId xmlns:p14="http://schemas.microsoft.com/office/powerpoint/2010/main" val="35825294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28600" y="685800"/>
            <a:ext cx="8839200" cy="1631216"/>
          </a:xfrm>
          <a:prstGeom prst="rect">
            <a:avLst/>
          </a:prstGeom>
        </p:spPr>
        <p:txBody>
          <a:bodyPr wrap="square">
            <a:spAutoFit/>
          </a:bodyPr>
          <a:lstStyle/>
          <a:p>
            <a:r>
              <a:rPr lang="en-GB" sz="2800" b="1" dirty="0">
                <a:latin typeface="+mn-lt"/>
              </a:rPr>
              <a:t>Edge</a:t>
            </a:r>
            <a:endParaRPr lang="en-GB" sz="2400" b="1" dirty="0">
              <a:latin typeface="+mn-lt"/>
            </a:endParaRPr>
          </a:p>
          <a:p>
            <a:r>
              <a:rPr lang="en-GB" sz="2400" dirty="0">
                <a:latin typeface="+mn-lt"/>
              </a:rPr>
              <a:t>In a tree data structure, the </a:t>
            </a:r>
            <a:r>
              <a:rPr lang="en-GB" sz="2400" b="1" dirty="0">
                <a:latin typeface="+mn-lt"/>
              </a:rPr>
              <a:t>connecting link between any two nodes </a:t>
            </a:r>
            <a:r>
              <a:rPr lang="en-GB" sz="2400" dirty="0">
                <a:latin typeface="+mn-lt"/>
              </a:rPr>
              <a:t>is called as </a:t>
            </a:r>
            <a:r>
              <a:rPr lang="en-GB" sz="2400" b="1" dirty="0">
                <a:latin typeface="+mn-lt"/>
              </a:rPr>
              <a:t>EDGE</a:t>
            </a:r>
            <a:r>
              <a:rPr lang="en-GB" sz="2400" dirty="0">
                <a:latin typeface="+mn-lt"/>
              </a:rPr>
              <a:t>. In a tree with '</a:t>
            </a:r>
            <a:r>
              <a:rPr lang="en-GB" sz="2400" b="1" dirty="0">
                <a:latin typeface="+mn-lt"/>
              </a:rPr>
              <a:t>N</a:t>
            </a:r>
            <a:r>
              <a:rPr lang="en-GB" sz="2400" dirty="0">
                <a:latin typeface="+mn-lt"/>
              </a:rPr>
              <a:t>' number of nodes there will be a maximum of '</a:t>
            </a:r>
            <a:r>
              <a:rPr lang="en-GB" sz="2400" b="1" dirty="0">
                <a:latin typeface="+mn-lt"/>
              </a:rPr>
              <a:t>N-1</a:t>
            </a:r>
            <a:r>
              <a:rPr lang="en-GB" sz="2400" dirty="0">
                <a:latin typeface="+mn-lt"/>
              </a:rPr>
              <a:t>' number of edges.</a:t>
            </a:r>
          </a:p>
        </p:txBody>
      </p:sp>
      <p:pic>
        <p:nvPicPr>
          <p:cNvPr id="2050" name="Picture 2" descr="http://btechsmartclass.com/DS/images/Ed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05" y="2362200"/>
            <a:ext cx="8759595" cy="375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411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28600" y="685800"/>
            <a:ext cx="8839200" cy="2000548"/>
          </a:xfrm>
          <a:prstGeom prst="rect">
            <a:avLst/>
          </a:prstGeom>
        </p:spPr>
        <p:txBody>
          <a:bodyPr wrap="square">
            <a:spAutoFit/>
          </a:bodyPr>
          <a:lstStyle/>
          <a:p>
            <a:r>
              <a:rPr lang="en-GB" sz="2800" b="1" dirty="0" smtClean="0">
                <a:latin typeface="+mn-lt"/>
              </a:rPr>
              <a:t>Parent/Internal Node</a:t>
            </a:r>
            <a:endParaRPr lang="en-GB" sz="2800" b="1" dirty="0">
              <a:latin typeface="+mn-lt"/>
            </a:endParaRPr>
          </a:p>
          <a:p>
            <a:r>
              <a:rPr lang="en-GB" sz="2400" dirty="0">
                <a:latin typeface="+mn-lt"/>
              </a:rPr>
              <a:t>In a tree data structure, the node which is predecessor of any node is called as </a:t>
            </a:r>
            <a:r>
              <a:rPr lang="en-GB" sz="2400" b="1" dirty="0">
                <a:latin typeface="+mn-lt"/>
              </a:rPr>
              <a:t>PARENT NODE</a:t>
            </a:r>
            <a:r>
              <a:rPr lang="en-GB" sz="2400" dirty="0">
                <a:latin typeface="+mn-lt"/>
              </a:rPr>
              <a:t>. In simple words, the node which has branch from it to any other node is called as parent node. Parent node can also be defined as "</a:t>
            </a:r>
            <a:r>
              <a:rPr lang="en-GB" sz="2400" b="1" dirty="0">
                <a:latin typeface="+mn-lt"/>
              </a:rPr>
              <a:t>The node which has child / children</a:t>
            </a:r>
            <a:r>
              <a:rPr lang="en-GB" sz="2400" dirty="0">
                <a:latin typeface="+mn-lt"/>
              </a:rPr>
              <a:t>".</a:t>
            </a:r>
          </a:p>
        </p:txBody>
      </p:sp>
      <p:pic>
        <p:nvPicPr>
          <p:cNvPr id="4098" name="Picture 2" descr="http://btechsmartclass.com/DS/images/Par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667000"/>
            <a:ext cx="82677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743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28600" y="685800"/>
            <a:ext cx="8839200" cy="2369880"/>
          </a:xfrm>
          <a:prstGeom prst="rect">
            <a:avLst/>
          </a:prstGeom>
        </p:spPr>
        <p:txBody>
          <a:bodyPr wrap="square">
            <a:spAutoFit/>
          </a:bodyPr>
          <a:lstStyle/>
          <a:p>
            <a:r>
              <a:rPr lang="en-GB" sz="2800" b="1" dirty="0">
                <a:latin typeface="+mn-lt"/>
              </a:rPr>
              <a:t>Child</a:t>
            </a:r>
          </a:p>
          <a:p>
            <a:r>
              <a:rPr lang="en-GB" sz="2400" dirty="0">
                <a:latin typeface="+mn-lt"/>
              </a:rPr>
              <a:t>In a tree data structure, the node which is descendant of any node is called as </a:t>
            </a:r>
            <a:r>
              <a:rPr lang="en-GB" sz="2400" b="1" dirty="0">
                <a:latin typeface="+mn-lt"/>
              </a:rPr>
              <a:t>CHILD Node</a:t>
            </a:r>
            <a:r>
              <a:rPr lang="en-GB" sz="2400" dirty="0">
                <a:latin typeface="+mn-lt"/>
              </a:rPr>
              <a:t>. In simple words, the node which has a link from its parent node is called as child node. In a tree, any parent node can have any number of child nodes. In a tree, all the nodes except root are child nodes.</a:t>
            </a:r>
          </a:p>
        </p:txBody>
      </p:sp>
      <p:pic>
        <p:nvPicPr>
          <p:cNvPr id="5122" name="Picture 2" descr="http://btechsmartclass.com/DS/images/Chi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71800"/>
            <a:ext cx="76009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365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28600" y="685800"/>
            <a:ext cx="8839200" cy="1631216"/>
          </a:xfrm>
          <a:prstGeom prst="rect">
            <a:avLst/>
          </a:prstGeom>
        </p:spPr>
        <p:txBody>
          <a:bodyPr wrap="square">
            <a:spAutoFit/>
          </a:bodyPr>
          <a:lstStyle/>
          <a:p>
            <a:r>
              <a:rPr lang="en-GB" sz="2800" b="1" dirty="0" smtClean="0">
                <a:latin typeface="+mn-lt"/>
              </a:rPr>
              <a:t>Siblings</a:t>
            </a:r>
          </a:p>
          <a:p>
            <a:r>
              <a:rPr lang="en-GB" sz="2400" dirty="0" smtClean="0">
                <a:latin typeface="+mn-lt"/>
              </a:rPr>
              <a:t>In </a:t>
            </a:r>
            <a:r>
              <a:rPr lang="en-GB" sz="2400" dirty="0">
                <a:latin typeface="+mn-lt"/>
              </a:rPr>
              <a:t>a tree data structure, nodes which belong to same Parent are called as </a:t>
            </a:r>
            <a:r>
              <a:rPr lang="en-GB" sz="2400" b="1" dirty="0">
                <a:latin typeface="+mn-lt"/>
              </a:rPr>
              <a:t>SIBLINGS</a:t>
            </a:r>
            <a:r>
              <a:rPr lang="en-GB" sz="2400" dirty="0">
                <a:latin typeface="+mn-lt"/>
              </a:rPr>
              <a:t>. In simple words, the nodes with same parent are called as Sibling nodes.</a:t>
            </a:r>
          </a:p>
        </p:txBody>
      </p:sp>
      <p:pic>
        <p:nvPicPr>
          <p:cNvPr id="6146" name="Picture 2" descr="http://btechsmartclass.com/DS/images/Sibling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438400"/>
            <a:ext cx="8272561" cy="354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12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075"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152400" y="610612"/>
            <a:ext cx="8839200" cy="1631216"/>
          </a:xfrm>
          <a:prstGeom prst="rect">
            <a:avLst/>
          </a:prstGeom>
        </p:spPr>
        <p:txBody>
          <a:bodyPr wrap="square">
            <a:spAutoFit/>
          </a:bodyPr>
          <a:lstStyle/>
          <a:p>
            <a:r>
              <a:rPr lang="en-GB" sz="2800" b="1" dirty="0" smtClean="0">
                <a:latin typeface="+mn-lt"/>
              </a:rPr>
              <a:t>Leaf Node /External Node /Terminal Node</a:t>
            </a:r>
          </a:p>
          <a:p>
            <a:endParaRPr lang="en-GB" sz="2400" b="1" dirty="0">
              <a:latin typeface="+mn-lt"/>
            </a:endParaRPr>
          </a:p>
          <a:p>
            <a:r>
              <a:rPr lang="en-GB" sz="2400" dirty="0">
                <a:latin typeface="+mn-lt"/>
              </a:rPr>
              <a:t>In a tree data structure, the node which does not have a child is called as </a:t>
            </a:r>
            <a:r>
              <a:rPr lang="en-GB" sz="2400" b="1" dirty="0">
                <a:latin typeface="+mn-lt"/>
              </a:rPr>
              <a:t>LEAF Node</a:t>
            </a:r>
            <a:r>
              <a:rPr lang="en-GB" sz="2400" dirty="0">
                <a:latin typeface="+mn-lt"/>
              </a:rPr>
              <a:t>. In simple words, a leaf is a node with no child. </a:t>
            </a:r>
          </a:p>
        </p:txBody>
      </p:sp>
      <p:pic>
        <p:nvPicPr>
          <p:cNvPr id="7170" name="Picture 2" descr="http://btechsmartclass.com/DS/images/Lea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90800"/>
            <a:ext cx="8445502" cy="36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934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tyw pakietu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6000</TotalTime>
  <Words>983</Words>
  <Application>Microsoft Office PowerPoint</Application>
  <PresentationFormat>On-screen Show (4:3)</PresentationFormat>
  <Paragraphs>188</Paragraphs>
  <Slides>30</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ＭＳ Ｐゴシック</vt:lpstr>
      <vt:lpstr>Arial</vt:lpstr>
      <vt:lpstr>Calibri</vt:lpstr>
      <vt:lpstr>Verdana</vt:lpstr>
      <vt:lpstr>Wingdings</vt:lpstr>
      <vt:lpstr>Motyw pakietu Office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polsl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zawt_ss</dc:creator>
  <cp:lastModifiedBy>Microsoft</cp:lastModifiedBy>
  <cp:revision>890</cp:revision>
  <dcterms:created xsi:type="dcterms:W3CDTF">2008-08-12T13:18:47Z</dcterms:created>
  <dcterms:modified xsi:type="dcterms:W3CDTF">2019-04-22T05:54:49Z</dcterms:modified>
</cp:coreProperties>
</file>